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9" r:id="rId2"/>
    <p:sldId id="266" r:id="rId3"/>
    <p:sldId id="257" r:id="rId4"/>
    <p:sldId id="256" r:id="rId5"/>
    <p:sldId id="258" r:id="rId6"/>
    <p:sldId id="259" r:id="rId7"/>
    <p:sldId id="260" r:id="rId8"/>
    <p:sldId id="262" r:id="rId9"/>
    <p:sldId id="263" r:id="rId10"/>
    <p:sldId id="264" r:id="rId11"/>
    <p:sldId id="261" r:id="rId12"/>
    <p:sldId id="265" r:id="rId13"/>
    <p:sldId id="267" r:id="rId14"/>
    <p:sldId id="268" r:id="rId15"/>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TARD Laurina" initials="CL" lastIdx="4" clrIdx="0">
    <p:extLst>
      <p:ext uri="{19B8F6BF-5375-455C-9EA6-DF929625EA0E}">
        <p15:presenceInfo xmlns:p15="http://schemas.microsoft.com/office/powerpoint/2012/main" userId="S-1-5-21-1693977687-1489925189-825688854-6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C5CF"/>
    <a:srgbClr val="2457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81" autoAdjust="0"/>
  </p:normalViewPr>
  <p:slideViewPr>
    <p:cSldViewPr snapToGrid="0" showGuides="1">
      <p:cViewPr varScale="1">
        <p:scale>
          <a:sx n="83" d="100"/>
          <a:sy n="83" d="100"/>
        </p:scale>
        <p:origin x="36" y="780"/>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3762" y="5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1186DFBA-6413-42B8-9524-4D5AC1C85C04}" type="datetimeFigureOut">
              <a:rPr lang="fr-FR" smtClean="0"/>
              <a:t>28/03/2023</a:t>
            </a:fld>
            <a:endParaRPr lang="fr-FR"/>
          </a:p>
        </p:txBody>
      </p:sp>
      <p:sp>
        <p:nvSpPr>
          <p:cNvPr id="4" name="Espace réservé du pied de page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BC650DFB-E8BD-4C3E-98E8-24307EE610A8}" type="slidenum">
              <a:rPr lang="fr-FR" smtClean="0"/>
              <a:t>‹N°›</a:t>
            </a:fld>
            <a:endParaRPr lang="fr-FR"/>
          </a:p>
        </p:txBody>
      </p:sp>
    </p:spTree>
    <p:extLst>
      <p:ext uri="{BB962C8B-B14F-4D97-AF65-F5344CB8AC3E}">
        <p14:creationId xmlns:p14="http://schemas.microsoft.com/office/powerpoint/2010/main" val="4305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8FBDDA3-EA60-48F7-BF0C-1C5B1F8CAE96}" type="datetimeFigureOut">
              <a:rPr lang="fr-FR" smtClean="0"/>
              <a:t>28/03/2023</a:t>
            </a:fld>
            <a:endParaRPr lang="fr-FR"/>
          </a:p>
        </p:txBody>
      </p:sp>
      <p:sp>
        <p:nvSpPr>
          <p:cNvPr id="4" name="Espace réservé de l'image des diapositives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61D9588F-8434-4D76-A396-F62F8980A3E2}" type="slidenum">
              <a:rPr lang="fr-FR" smtClean="0"/>
              <a:t>‹N°›</a:t>
            </a:fld>
            <a:endParaRPr lang="fr-FR"/>
          </a:p>
        </p:txBody>
      </p:sp>
    </p:spTree>
    <p:extLst>
      <p:ext uri="{BB962C8B-B14F-4D97-AF65-F5344CB8AC3E}">
        <p14:creationId xmlns:p14="http://schemas.microsoft.com/office/powerpoint/2010/main" val="30471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1</a:t>
            </a:fld>
            <a:endParaRPr lang="fr-FR"/>
          </a:p>
        </p:txBody>
      </p:sp>
    </p:spTree>
    <p:extLst>
      <p:ext uri="{BB962C8B-B14F-4D97-AF65-F5344CB8AC3E}">
        <p14:creationId xmlns:p14="http://schemas.microsoft.com/office/powerpoint/2010/main" val="26313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Entretien :</a:t>
            </a:r>
          </a:p>
          <a:p>
            <a:pPr marL="171450" indent="-171450">
              <a:buFontTx/>
              <a:buChar char="-"/>
            </a:pPr>
            <a:r>
              <a:rPr lang="fr-FR" dirty="0" smtClean="0"/>
              <a:t>À</a:t>
            </a:r>
            <a:r>
              <a:rPr lang="fr-FR" baseline="0" dirty="0" smtClean="0"/>
              <a:t> l’eau bouillante entre 5 à 10 minutes</a:t>
            </a:r>
          </a:p>
          <a:p>
            <a:pPr marL="171450" indent="-171450">
              <a:buFontTx/>
              <a:buChar char="-"/>
            </a:pPr>
            <a:r>
              <a:rPr lang="fr-FR" baseline="0" dirty="0" smtClean="0"/>
              <a:t>Eau claire ou savon neutre</a:t>
            </a:r>
          </a:p>
          <a:p>
            <a:pPr marL="0" indent="0">
              <a:buFontTx/>
              <a:buNone/>
            </a:pPr>
            <a:endParaRPr lang="fr-FR" dirty="0" smtClean="0"/>
          </a:p>
          <a:p>
            <a:r>
              <a:rPr lang="fr-FR" b="1" dirty="0" smtClean="0"/>
              <a:t>Tout comme les tampons, il y a un risque de contracter le syndrome du choc toxique. </a:t>
            </a:r>
            <a:r>
              <a:rPr lang="fr-FR" dirty="0" smtClean="0"/>
              <a:t>Il est donc important de changer régulièrement sa protection hygiénique intravaginale. </a:t>
            </a:r>
            <a:r>
              <a:rPr lang="fr-FR" b="1" dirty="0" smtClean="0"/>
              <a:t>L’ANSES recommande ainsi de ne pas la garder plus de 6 heures d’affilée.</a:t>
            </a:r>
          </a:p>
          <a:p>
            <a:endParaRPr lang="fr-FR" dirty="0" smtClean="0"/>
          </a:p>
          <a:p>
            <a:r>
              <a:rPr lang="fr-FR" b="1" dirty="0" smtClean="0"/>
              <a:t>Syndrome</a:t>
            </a:r>
            <a:r>
              <a:rPr lang="fr-FR" b="1" baseline="0" dirty="0" smtClean="0"/>
              <a:t> du choc toxique : </a:t>
            </a:r>
            <a:r>
              <a:rPr lang="fr-FR" baseline="0" dirty="0" smtClean="0"/>
              <a:t>« 20 à 30% de femmes sont porteuses du staphylocoque doré. Si le fluide menstruel est bloqué dans le vagin par une protection hygiénique intravaginale, la bactérie va l’utiliser comme milieu de culture et se développer. Elle va libérer une toxine extrêmement dangereuse et déclencher une infection généralisée dont on peut mourir si elle n’est pas prise en charge correctement », selon </a:t>
            </a:r>
            <a:r>
              <a:rPr lang="fr-FR" sz="1200" b="0" i="0" kern="1200" dirty="0" smtClean="0">
                <a:solidFill>
                  <a:schemeClr val="tx1"/>
                </a:solidFill>
                <a:effectLst/>
                <a:latin typeface="+mn-lt"/>
                <a:ea typeface="+mn-ea"/>
                <a:cs typeface="+mn-cs"/>
              </a:rPr>
              <a:t>le professeur Gérard Lina, microbiologiste spécialiste de ce syndrome</a:t>
            </a:r>
            <a:endParaRPr lang="fr-FR" i="0" dirty="0" smtClean="0"/>
          </a:p>
          <a:p>
            <a:endParaRPr lang="fr-FR" dirty="0" smtClean="0"/>
          </a:p>
          <a:p>
            <a:r>
              <a:rPr lang="fr-FR" sz="1200" b="1" i="0" kern="1200" dirty="0" smtClean="0">
                <a:solidFill>
                  <a:schemeClr val="tx1"/>
                </a:solidFill>
                <a:effectLst/>
                <a:latin typeface="+mn-lt"/>
                <a:ea typeface="+mn-ea"/>
                <a:cs typeface="+mn-cs"/>
              </a:rPr>
              <a:t>Les symptômes </a:t>
            </a:r>
            <a:r>
              <a:rPr lang="fr-FR" sz="1200" b="0" i="0" kern="1200" dirty="0" smtClean="0">
                <a:solidFill>
                  <a:schemeClr val="tx1"/>
                </a:solidFill>
                <a:effectLst/>
                <a:latin typeface="+mn-lt"/>
                <a:ea typeface="+mn-ea"/>
                <a:cs typeface="+mn-cs"/>
              </a:rPr>
              <a:t>qui doivent alerter toute femme :</a:t>
            </a:r>
            <a:r>
              <a:rPr lang="fr-FR" dirty="0" smtClean="0"/>
              <a:t/>
            </a:r>
            <a:br>
              <a:rPr lang="fr-FR" dirty="0" smtClean="0"/>
            </a:br>
            <a:r>
              <a:rPr lang="fr-FR" sz="1200" b="0" i="0" kern="1200" dirty="0" smtClean="0">
                <a:solidFill>
                  <a:schemeClr val="tx1"/>
                </a:solidFill>
                <a:effectLst/>
                <a:latin typeface="+mn-lt"/>
                <a:ea typeface="+mn-ea"/>
                <a:cs typeface="+mn-cs"/>
              </a:rPr>
              <a:t>- Fièvre soudaine (38,9°C ou plus)</a:t>
            </a:r>
            <a:r>
              <a:rPr lang="fr-FR" dirty="0" smtClean="0"/>
              <a:t/>
            </a:r>
            <a:br>
              <a:rPr lang="fr-FR" dirty="0" smtClean="0"/>
            </a:br>
            <a:r>
              <a:rPr lang="fr-FR" sz="1200" b="0" i="0" kern="1200" dirty="0" smtClean="0">
                <a:solidFill>
                  <a:schemeClr val="tx1"/>
                </a:solidFill>
                <a:effectLst/>
                <a:latin typeface="+mn-lt"/>
                <a:ea typeface="+mn-ea"/>
                <a:cs typeface="+mn-cs"/>
              </a:rPr>
              <a:t>- Vomissements</a:t>
            </a:r>
            <a:r>
              <a:rPr lang="fr-FR" dirty="0" smtClean="0"/>
              <a:t/>
            </a:r>
            <a:br>
              <a:rPr lang="fr-FR" dirty="0" smtClean="0"/>
            </a:br>
            <a:r>
              <a:rPr lang="fr-FR" sz="1200" b="0" i="0" kern="1200" dirty="0" smtClean="0">
                <a:solidFill>
                  <a:schemeClr val="tx1"/>
                </a:solidFill>
                <a:effectLst/>
                <a:latin typeface="+mn-lt"/>
                <a:ea typeface="+mn-ea"/>
                <a:cs typeface="+mn-cs"/>
              </a:rPr>
              <a:t>- Sensation de malaise avec céphalée</a:t>
            </a:r>
            <a:r>
              <a:rPr lang="fr-FR" dirty="0" smtClean="0"/>
              <a:t/>
            </a:r>
            <a:br>
              <a:rPr lang="fr-FR" dirty="0" smtClean="0"/>
            </a:br>
            <a:r>
              <a:rPr lang="fr-FR" sz="1200" b="0" i="0" kern="1200" dirty="0" smtClean="0">
                <a:solidFill>
                  <a:schemeClr val="tx1"/>
                </a:solidFill>
                <a:effectLst/>
                <a:latin typeface="+mn-lt"/>
                <a:ea typeface="+mn-ea"/>
                <a:cs typeface="+mn-cs"/>
              </a:rPr>
              <a:t>- Diarrhée</a:t>
            </a:r>
            <a:r>
              <a:rPr lang="fr-FR" dirty="0" smtClean="0"/>
              <a:t/>
            </a:r>
            <a:br>
              <a:rPr lang="fr-FR" dirty="0" smtClean="0"/>
            </a:br>
            <a:r>
              <a:rPr lang="fr-FR" sz="1200" b="0" i="0" kern="1200" dirty="0" smtClean="0">
                <a:solidFill>
                  <a:schemeClr val="tx1"/>
                </a:solidFill>
                <a:effectLst/>
                <a:latin typeface="+mn-lt"/>
                <a:ea typeface="+mn-ea"/>
                <a:cs typeface="+mn-cs"/>
              </a:rPr>
              <a:t>- Éruption cutanée ressemblant à un coup de soleil</a:t>
            </a:r>
            <a:r>
              <a:rPr lang="fr-FR" dirty="0" smtClean="0"/>
              <a:t/>
            </a:r>
            <a:br>
              <a:rPr lang="fr-FR" dirty="0" smtClean="0"/>
            </a:br>
            <a:r>
              <a:rPr lang="fr-FR" sz="1200" b="0" i="0" kern="1200" dirty="0" smtClean="0">
                <a:solidFill>
                  <a:schemeClr val="tx1"/>
                </a:solidFill>
                <a:effectLst/>
                <a:latin typeface="+mn-lt"/>
                <a:ea typeface="+mn-ea"/>
                <a:cs typeface="+mn-cs"/>
              </a:rPr>
              <a:t>Il faut alors enlever le dispositif vaginal et consulter en urgence.</a:t>
            </a:r>
            <a:endParaRPr lang="fr-FR" dirty="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10</a:t>
            </a:fld>
            <a:endParaRPr lang="fr-FR"/>
          </a:p>
        </p:txBody>
      </p:sp>
    </p:spTree>
    <p:extLst>
      <p:ext uri="{BB962C8B-B14F-4D97-AF65-F5344CB8AC3E}">
        <p14:creationId xmlns:p14="http://schemas.microsoft.com/office/powerpoint/2010/main" val="128928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11</a:t>
            </a:fld>
            <a:endParaRPr lang="fr-FR"/>
          </a:p>
        </p:txBody>
      </p:sp>
    </p:spTree>
    <p:extLst>
      <p:ext uri="{BB962C8B-B14F-4D97-AF65-F5344CB8AC3E}">
        <p14:creationId xmlns:p14="http://schemas.microsoft.com/office/powerpoint/2010/main" val="342835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 FSC : </a:t>
            </a:r>
            <a:r>
              <a:rPr lang="fr-FR" baseline="0" dirty="0" smtClean="0"/>
              <a:t>label international garantissant que les bois utilisés se conforment aux procédures de gestion durable des forêts &gt; enjeux liés à la déforestation.</a:t>
            </a:r>
            <a:br>
              <a:rPr lang="fr-FR" baseline="0" dirty="0" smtClean="0"/>
            </a:br>
            <a:r>
              <a:rPr lang="fr-FR" sz="1200" b="0" i="1" kern="1200" dirty="0" smtClean="0">
                <a:solidFill>
                  <a:schemeClr val="tx1"/>
                </a:solidFill>
                <a:effectLst/>
                <a:latin typeface="+mn-lt"/>
                <a:ea typeface="+mn-ea"/>
                <a:cs typeface="+mn-cs"/>
              </a:rPr>
              <a:t>Peut être présent notamment sur les serviettes </a:t>
            </a:r>
            <a:r>
              <a:rPr lang="fr-FR" sz="1200" b="0" i="1" kern="1200" baseline="0" dirty="0" smtClean="0">
                <a:solidFill>
                  <a:schemeClr val="tx1"/>
                </a:solidFill>
                <a:effectLst/>
                <a:latin typeface="+mn-lt"/>
                <a:ea typeface="+mn-ea"/>
                <a:cs typeface="+mn-cs"/>
              </a:rPr>
              <a:t>jetables.</a:t>
            </a:r>
            <a:endParaRPr lang="fr-FR" baseline="0" dirty="0" smtClean="0"/>
          </a:p>
          <a:p>
            <a:endParaRPr lang="fr-FR" b="1" baseline="0" dirty="0" smtClean="0"/>
          </a:p>
          <a:p>
            <a:r>
              <a:rPr lang="fr-FR" b="1" baseline="0" dirty="0" smtClean="0"/>
              <a:t>• TCF : </a:t>
            </a:r>
            <a:r>
              <a:rPr lang="fr-FR" baseline="0" dirty="0" smtClean="0"/>
              <a:t>sans chlore</a:t>
            </a:r>
            <a:br>
              <a:rPr lang="fr-FR" baseline="0" dirty="0" smtClean="0"/>
            </a:br>
            <a:r>
              <a:rPr lang="fr-FR" sz="1200" b="0" i="1" kern="1200" dirty="0" smtClean="0">
                <a:solidFill>
                  <a:schemeClr val="tx1"/>
                </a:solidFill>
                <a:effectLst/>
                <a:latin typeface="+mn-lt"/>
                <a:ea typeface="+mn-ea"/>
                <a:cs typeface="+mn-cs"/>
              </a:rPr>
              <a:t>Peut être présent notamment sur les serviettes </a:t>
            </a:r>
            <a:r>
              <a:rPr lang="fr-FR" sz="1200" b="0" i="1" kern="1200" baseline="0" dirty="0" smtClean="0">
                <a:solidFill>
                  <a:schemeClr val="tx1"/>
                </a:solidFill>
                <a:effectLst/>
                <a:latin typeface="+mn-lt"/>
                <a:ea typeface="+mn-ea"/>
                <a:cs typeface="+mn-cs"/>
              </a:rPr>
              <a:t>jetables.</a:t>
            </a:r>
            <a:endParaRPr lang="fr-FR" baseline="0" dirty="0" smtClean="0"/>
          </a:p>
          <a:p>
            <a:endParaRPr lang="fr-FR" baseline="0" dirty="0" smtClean="0"/>
          </a:p>
          <a:p>
            <a:r>
              <a:rPr lang="fr-FR" b="1" dirty="0" smtClean="0"/>
              <a:t>•</a:t>
            </a:r>
            <a:r>
              <a:rPr lang="fr-FR" b="1" baseline="0" dirty="0" smtClean="0"/>
              <a:t> </a:t>
            </a:r>
            <a:r>
              <a:rPr lang="fr-FR" b="1" baseline="0" dirty="0" err="1" smtClean="0"/>
              <a:t>Nordic</a:t>
            </a:r>
            <a:r>
              <a:rPr lang="fr-FR" b="1" baseline="0" dirty="0" smtClean="0"/>
              <a:t> </a:t>
            </a:r>
            <a:r>
              <a:rPr lang="fr-FR" b="1" baseline="0" dirty="0" err="1" smtClean="0"/>
              <a:t>swan</a:t>
            </a:r>
            <a:r>
              <a:rPr lang="fr-FR" b="1" baseline="0" dirty="0" smtClean="0"/>
              <a:t> </a:t>
            </a:r>
            <a:r>
              <a:rPr lang="fr-FR" b="1" baseline="0" dirty="0" err="1" smtClean="0"/>
              <a:t>ecolabel</a:t>
            </a:r>
            <a:r>
              <a:rPr lang="fr-FR" b="1" baseline="0" dirty="0" smtClean="0"/>
              <a:t> : </a:t>
            </a:r>
            <a:r>
              <a:rPr lang="fr-FR" baseline="0" dirty="0" smtClean="0"/>
              <a:t>label qui concerne le textile, la fourrure et le cuir. </a:t>
            </a:r>
            <a:r>
              <a:rPr lang="fr-FR" sz="1200" b="1" i="0" kern="1200" dirty="0" smtClean="0">
                <a:solidFill>
                  <a:schemeClr val="tx1"/>
                </a:solidFill>
                <a:effectLst/>
                <a:latin typeface="+mn-lt"/>
                <a:ea typeface="+mn-ea"/>
                <a:cs typeface="+mn-cs"/>
              </a:rPr>
              <a:t>Il vérifie l’origine biologique des matières premières, encourage le recyclage et veille à la bonne gestion des déchets</a:t>
            </a:r>
            <a:r>
              <a:rPr lang="fr-FR" sz="1200" b="0" i="0" kern="1200" dirty="0" smtClean="0">
                <a:solidFill>
                  <a:schemeClr val="tx1"/>
                </a:solidFill>
                <a:effectLst/>
                <a:latin typeface="+mn-lt"/>
                <a:ea typeface="+mn-ea"/>
                <a:cs typeface="+mn-cs"/>
              </a:rPr>
              <a:t>. Il limite et interdit également les intrants nocifs ou les substances chimiques dangereuses pour l’environnement. Enfin, il assure le respect de conditions de travail décentes et au bien-être animal. </a:t>
            </a:r>
            <a:br>
              <a:rPr lang="fr-FR" sz="1200" b="0" i="0" kern="1200" dirty="0" smtClean="0">
                <a:solidFill>
                  <a:schemeClr val="tx1"/>
                </a:solidFill>
                <a:effectLst/>
                <a:latin typeface="+mn-lt"/>
                <a:ea typeface="+mn-ea"/>
                <a:cs typeface="+mn-cs"/>
              </a:rPr>
            </a:br>
            <a:r>
              <a:rPr lang="fr-FR" sz="1200" b="0" i="1" kern="1200" dirty="0" smtClean="0">
                <a:solidFill>
                  <a:schemeClr val="tx1"/>
                </a:solidFill>
                <a:effectLst/>
                <a:latin typeface="+mn-lt"/>
                <a:ea typeface="+mn-ea"/>
                <a:cs typeface="+mn-cs"/>
              </a:rPr>
              <a:t>Peut être présent sur les serviettes réutilisables et</a:t>
            </a:r>
            <a:r>
              <a:rPr lang="fr-FR" sz="1200" b="0" i="1" kern="1200" baseline="0" dirty="0" smtClean="0">
                <a:solidFill>
                  <a:schemeClr val="tx1"/>
                </a:solidFill>
                <a:effectLst/>
                <a:latin typeface="+mn-lt"/>
                <a:ea typeface="+mn-ea"/>
                <a:cs typeface="+mn-cs"/>
              </a:rPr>
              <a:t> jetables, </a:t>
            </a:r>
            <a:r>
              <a:rPr lang="fr-FR" sz="1200" b="0" i="1" kern="1200" dirty="0" smtClean="0">
                <a:solidFill>
                  <a:schemeClr val="tx1"/>
                </a:solidFill>
                <a:effectLst/>
                <a:latin typeface="+mn-lt"/>
                <a:ea typeface="+mn-ea"/>
                <a:cs typeface="+mn-cs"/>
              </a:rPr>
              <a:t>et tampons.</a:t>
            </a:r>
          </a:p>
          <a:p>
            <a:endParaRPr lang="fr-FR" i="1" baseline="0" dirty="0" smtClean="0"/>
          </a:p>
          <a:p>
            <a:r>
              <a:rPr lang="fr-FR" b="1" baseline="0" dirty="0" smtClean="0"/>
              <a:t>• GOTS : </a:t>
            </a:r>
            <a:r>
              <a:rPr lang="fr-FR" baseline="0" dirty="0" smtClean="0"/>
              <a:t>label international – 2002 – pour le textile biologique. Il garantit un mode de production écologique et socialement responsable.</a:t>
            </a:r>
          </a:p>
          <a:p>
            <a:r>
              <a:rPr lang="fr-FR" sz="1200" b="0" i="1" kern="1200" dirty="0" smtClean="0">
                <a:solidFill>
                  <a:schemeClr val="tx1"/>
                </a:solidFill>
                <a:effectLst/>
                <a:latin typeface="+mn-lt"/>
                <a:ea typeface="+mn-ea"/>
                <a:cs typeface="+mn-cs"/>
              </a:rPr>
              <a:t>Peut être présent sur les serviettes réutilisables et</a:t>
            </a:r>
            <a:r>
              <a:rPr lang="fr-FR" sz="1200" b="0" i="1" kern="1200" baseline="0" dirty="0" smtClean="0">
                <a:solidFill>
                  <a:schemeClr val="tx1"/>
                </a:solidFill>
                <a:effectLst/>
                <a:latin typeface="+mn-lt"/>
                <a:ea typeface="+mn-ea"/>
                <a:cs typeface="+mn-cs"/>
              </a:rPr>
              <a:t> jetables, </a:t>
            </a:r>
            <a:r>
              <a:rPr lang="fr-FR" sz="1200" b="0" i="1" kern="1200" dirty="0" smtClean="0">
                <a:solidFill>
                  <a:schemeClr val="tx1"/>
                </a:solidFill>
                <a:effectLst/>
                <a:latin typeface="+mn-lt"/>
                <a:ea typeface="+mn-ea"/>
                <a:cs typeface="+mn-cs"/>
              </a:rPr>
              <a:t>et tampons.</a:t>
            </a:r>
          </a:p>
          <a:p>
            <a:endParaRPr lang="fr-FR" b="1" baseline="0" dirty="0" smtClean="0"/>
          </a:p>
          <a:p>
            <a:r>
              <a:rPr lang="fr-FR" b="1" baseline="0" dirty="0" smtClean="0"/>
              <a:t>• ICEA </a:t>
            </a:r>
            <a:r>
              <a:rPr lang="fr-FR" sz="1200" b="1" i="0" kern="1200" dirty="0" smtClean="0">
                <a:solidFill>
                  <a:schemeClr val="tx1"/>
                </a:solidFill>
                <a:effectLst/>
                <a:latin typeface="+mn-lt"/>
                <a:ea typeface="+mn-ea"/>
                <a:cs typeface="+mn-cs"/>
              </a:rPr>
              <a:t>(Institut de certification pour l’Éthique et l’Environnement)</a:t>
            </a:r>
            <a:r>
              <a:rPr lang="fr-FR" sz="1200" b="0" i="0" kern="1200" dirty="0" smtClean="0">
                <a:solidFill>
                  <a:schemeClr val="tx1"/>
                </a:solidFill>
                <a:effectLst/>
                <a:latin typeface="+mn-lt"/>
                <a:ea typeface="+mn-ea"/>
                <a:cs typeface="+mn-cs"/>
              </a:rPr>
              <a:t> : certification italienne sur les produits cosmétiques naturels et biologiques.</a:t>
            </a:r>
            <a:r>
              <a:rPr lang="fr-FR" sz="1200" b="0" i="0" kern="1200" baseline="0" dirty="0" smtClean="0">
                <a:solidFill>
                  <a:schemeClr val="tx1"/>
                </a:solidFill>
                <a:effectLst/>
                <a:latin typeface="+mn-lt"/>
                <a:ea typeface="+mn-ea"/>
                <a:cs typeface="+mn-cs"/>
              </a:rPr>
              <a:t> Elle </a:t>
            </a:r>
            <a:r>
              <a:rPr lang="fr-FR" sz="1200" b="0" i="0" kern="1200" dirty="0" smtClean="0">
                <a:solidFill>
                  <a:schemeClr val="tx1"/>
                </a:solidFill>
                <a:effectLst/>
                <a:latin typeface="+mn-lt"/>
                <a:ea typeface="+mn-ea"/>
                <a:cs typeface="+mn-cs"/>
              </a:rPr>
              <a:t>promeut l’utilisation de matières premières issues de l’agriculture biologique, de bannir celle des composés polluants, allergisants, irritants ou dangereux pour la santé humaine, de préserver l’environnement en évitant les suremballages et les procédés de fabrication générateurs de pollution.</a:t>
            </a:r>
          </a:p>
          <a:p>
            <a:r>
              <a:rPr lang="fr-FR" sz="1200" b="0" i="1" kern="1200" dirty="0" smtClean="0">
                <a:solidFill>
                  <a:schemeClr val="tx1"/>
                </a:solidFill>
                <a:effectLst/>
                <a:latin typeface="+mn-lt"/>
                <a:ea typeface="+mn-ea"/>
                <a:cs typeface="+mn-cs"/>
              </a:rPr>
              <a:t>Peut être présent sur les serviettes réutilisables et</a:t>
            </a:r>
            <a:r>
              <a:rPr lang="fr-FR" sz="1200" b="0" i="1" kern="1200" baseline="0" dirty="0" smtClean="0">
                <a:solidFill>
                  <a:schemeClr val="tx1"/>
                </a:solidFill>
                <a:effectLst/>
                <a:latin typeface="+mn-lt"/>
                <a:ea typeface="+mn-ea"/>
                <a:cs typeface="+mn-cs"/>
              </a:rPr>
              <a:t> jetables, </a:t>
            </a:r>
            <a:r>
              <a:rPr lang="fr-FR" sz="1200" b="0" i="1" kern="1200" dirty="0" smtClean="0">
                <a:solidFill>
                  <a:schemeClr val="tx1"/>
                </a:solidFill>
                <a:effectLst/>
                <a:latin typeface="+mn-lt"/>
                <a:ea typeface="+mn-ea"/>
                <a:cs typeface="+mn-cs"/>
              </a:rPr>
              <a:t>et tampons.</a:t>
            </a:r>
          </a:p>
          <a:p>
            <a:endParaRPr lang="fr-FR" i="1" baseline="0" dirty="0" smtClean="0"/>
          </a:p>
          <a:p>
            <a:r>
              <a:rPr lang="fr-FR" b="1" baseline="0" dirty="0" smtClean="0"/>
              <a:t>• </a:t>
            </a:r>
            <a:r>
              <a:rPr lang="fr-FR" b="1" baseline="0" dirty="0" err="1" smtClean="0"/>
              <a:t>Soil</a:t>
            </a:r>
            <a:r>
              <a:rPr lang="fr-FR" b="1" baseline="0" dirty="0" smtClean="0"/>
              <a:t> association </a:t>
            </a:r>
            <a:r>
              <a:rPr lang="fr-FR" b="1" baseline="0" dirty="0" err="1" smtClean="0"/>
              <a:t>organic</a:t>
            </a:r>
            <a:r>
              <a:rPr lang="fr-FR" b="1" baseline="0" dirty="0" smtClean="0"/>
              <a:t> - Cosmos </a:t>
            </a:r>
            <a:r>
              <a:rPr lang="fr-FR" b="1" baseline="0" dirty="0" err="1" smtClean="0"/>
              <a:t>organic</a:t>
            </a:r>
            <a:r>
              <a:rPr lang="fr-FR" b="1" baseline="0" dirty="0" smtClean="0"/>
              <a:t> : </a:t>
            </a:r>
            <a:r>
              <a:rPr lang="fr-FR" sz="1200" b="0" i="0" kern="1200" dirty="0" smtClean="0">
                <a:solidFill>
                  <a:schemeClr val="tx1"/>
                </a:solidFill>
                <a:effectLst/>
                <a:latin typeface="+mn-lt"/>
                <a:ea typeface="+mn-ea"/>
                <a:cs typeface="+mn-cs"/>
              </a:rPr>
              <a:t>Le label écologique garantit que la production se déroule dans le respect de l’environnement et que les ingrédients végétaux des cosmétiques doivent provenir à 100 % de l’agriculture biologique. Les cosmétiques doivent également contenir au moins 70 % d’ingrédients naturels, dont au moins 70 % des ingrédients doivent être issus de l’agriculture biologique. La production ne peut recourir qu’à un nombre restreint d’additifs et de techniques de traitement.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Peut être présent sur les tampons jetables.</a:t>
            </a:r>
          </a:p>
          <a:p>
            <a:endParaRPr lang="fr-FR" baseline="0" dirty="0" smtClean="0"/>
          </a:p>
          <a:p>
            <a:r>
              <a:rPr lang="fr-FR" b="1" baseline="0" dirty="0" smtClean="0"/>
              <a:t>• Bio - cosmo </a:t>
            </a:r>
            <a:r>
              <a:rPr lang="fr-FR" b="1" baseline="0" dirty="0" err="1" smtClean="0"/>
              <a:t>organic</a:t>
            </a:r>
            <a:r>
              <a:rPr lang="fr-FR" b="1" baseline="0" dirty="0" smtClean="0"/>
              <a:t> : </a:t>
            </a:r>
            <a:r>
              <a:rPr lang="fr-FR" sz="1200" b="0" i="0" kern="1200" dirty="0" smtClean="0">
                <a:solidFill>
                  <a:schemeClr val="tx1"/>
                </a:solidFill>
                <a:effectLst/>
                <a:latin typeface="+mn-lt"/>
                <a:ea typeface="+mn-ea"/>
                <a:cs typeface="+mn-cs"/>
              </a:rPr>
              <a:t>Label indiquant que le cosmétique est bio selon le cahier des charges actuel COSMOS,</a:t>
            </a:r>
            <a:r>
              <a:rPr lang="fr-FR" sz="1200" b="0" i="0" kern="1200" baseline="0" dirty="0" smtClean="0">
                <a:solidFill>
                  <a:schemeClr val="tx1"/>
                </a:solidFill>
                <a:effectLst/>
                <a:latin typeface="+mn-lt"/>
                <a:ea typeface="+mn-ea"/>
                <a:cs typeface="+mn-cs"/>
              </a:rPr>
              <a:t> soit s</a:t>
            </a:r>
            <a:r>
              <a:rPr lang="fr-FR" sz="1200" b="0" i="0" kern="1200" dirty="0" smtClean="0">
                <a:solidFill>
                  <a:schemeClr val="tx1"/>
                </a:solidFill>
                <a:effectLst/>
                <a:latin typeface="+mn-lt"/>
                <a:ea typeface="+mn-ea"/>
                <a:cs typeface="+mn-cs"/>
              </a:rPr>
              <a:t>ur le total du produit, limitation de l'origine pétrochimique (liste d'ingrédients autorisés avec dosage maximal), ce qui revient à environ 95% minimum d'ingrédients d'origine naturelle</a:t>
            </a:r>
            <a:r>
              <a:rPr lang="fr-FR" sz="1200" b="0" i="0" kern="1200" baseline="0" dirty="0" smtClean="0">
                <a:solidFill>
                  <a:schemeClr val="tx1"/>
                </a:solidFill>
                <a:effectLst/>
                <a:latin typeface="+mn-lt"/>
                <a:ea typeface="+mn-ea"/>
                <a:cs typeface="+mn-cs"/>
              </a:rPr>
              <a:t> et bio.</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Peut être présent notamment sur les tampons jetables.</a:t>
            </a:r>
          </a:p>
          <a:p>
            <a:endParaRPr lang="fr-FR" b="1" baseline="0" dirty="0" smtClean="0"/>
          </a:p>
          <a:p>
            <a:r>
              <a:rPr lang="fr-FR" b="1" baseline="0" dirty="0" smtClean="0"/>
              <a:t>• Ecolabel : </a:t>
            </a:r>
            <a:r>
              <a:rPr lang="fr-FR" baseline="0" dirty="0" smtClean="0"/>
              <a:t>label environnementaux prenant en compte les impacts environnementaux des produits tout au long de leur cycle de vie.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kern="1200" dirty="0" smtClean="0">
                <a:solidFill>
                  <a:schemeClr val="tx1"/>
                </a:solidFill>
                <a:effectLst/>
                <a:latin typeface="+mn-lt"/>
                <a:ea typeface="+mn-ea"/>
                <a:cs typeface="+mn-cs"/>
              </a:rPr>
              <a:t>Peut être présent sur les serviettes réutilisables et</a:t>
            </a:r>
            <a:r>
              <a:rPr lang="fr-FR" sz="1200" b="0" i="1" kern="1200" baseline="0" dirty="0" smtClean="0">
                <a:solidFill>
                  <a:schemeClr val="tx1"/>
                </a:solidFill>
                <a:effectLst/>
                <a:latin typeface="+mn-lt"/>
                <a:ea typeface="+mn-ea"/>
                <a:cs typeface="+mn-cs"/>
              </a:rPr>
              <a:t> jetables, </a:t>
            </a:r>
            <a:r>
              <a:rPr lang="fr-FR" sz="1200" b="0" i="1" kern="1200" dirty="0" smtClean="0">
                <a:solidFill>
                  <a:schemeClr val="tx1"/>
                </a:solidFill>
                <a:effectLst/>
                <a:latin typeface="+mn-lt"/>
                <a:ea typeface="+mn-ea"/>
                <a:cs typeface="+mn-cs"/>
              </a:rPr>
              <a:t>et tampons.</a:t>
            </a:r>
          </a:p>
          <a:p>
            <a:endParaRPr lang="fr-FR" baseline="0" dirty="0" smtClean="0"/>
          </a:p>
          <a:p>
            <a:r>
              <a:rPr lang="fr-FR" b="1" baseline="0" dirty="0" smtClean="0"/>
              <a:t>• </a:t>
            </a:r>
            <a:r>
              <a:rPr lang="fr-FR" b="1" baseline="0" dirty="0" err="1" smtClean="0"/>
              <a:t>Oekotex</a:t>
            </a:r>
            <a:r>
              <a:rPr lang="fr-FR" b="1" baseline="0" dirty="0" smtClean="0"/>
              <a:t> standard 100 : </a:t>
            </a:r>
            <a:r>
              <a:rPr lang="fr-FR" baseline="0" dirty="0" smtClean="0"/>
              <a:t>cette certification </a:t>
            </a:r>
            <a:r>
              <a:rPr lang="fr-FR" dirty="0" smtClean="0"/>
              <a:t>assure la conformité légale des produits textiles contrôlés. Elle certifie en outre qu’un produit distingué avec le STANDARD 100 a été contrôlé de manière fiable quant aux substances nocives. </a:t>
            </a:r>
          </a:p>
          <a:p>
            <a:r>
              <a:rPr lang="fr-FR" sz="1200" b="0" i="1" kern="1200" dirty="0" smtClean="0">
                <a:solidFill>
                  <a:schemeClr val="tx1"/>
                </a:solidFill>
                <a:effectLst/>
                <a:latin typeface="+mn-lt"/>
                <a:ea typeface="+mn-ea"/>
                <a:cs typeface="+mn-cs"/>
              </a:rPr>
              <a:t>Peut être présent notamment</a:t>
            </a:r>
            <a:r>
              <a:rPr lang="fr-FR" sz="1200" b="0" i="1" kern="1200" baseline="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sur les serviettes réutilisables.</a:t>
            </a:r>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12</a:t>
            </a:fld>
            <a:endParaRPr lang="fr-FR"/>
          </a:p>
        </p:txBody>
      </p:sp>
    </p:spTree>
    <p:extLst>
      <p:ext uri="{BB962C8B-B14F-4D97-AF65-F5344CB8AC3E}">
        <p14:creationId xmlns:p14="http://schemas.microsoft.com/office/powerpoint/2010/main" val="410898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13</a:t>
            </a:fld>
            <a:endParaRPr lang="fr-FR"/>
          </a:p>
        </p:txBody>
      </p:sp>
    </p:spTree>
    <p:extLst>
      <p:ext uri="{BB962C8B-B14F-4D97-AF65-F5344CB8AC3E}">
        <p14:creationId xmlns:p14="http://schemas.microsoft.com/office/powerpoint/2010/main" val="397711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14</a:t>
            </a:fld>
            <a:endParaRPr lang="fr-FR"/>
          </a:p>
        </p:txBody>
      </p:sp>
    </p:spTree>
    <p:extLst>
      <p:ext uri="{BB962C8B-B14F-4D97-AF65-F5344CB8AC3E}">
        <p14:creationId xmlns:p14="http://schemas.microsoft.com/office/powerpoint/2010/main" val="290466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Sources</a:t>
            </a:r>
            <a:r>
              <a:rPr lang="fr-FR" baseline="0" dirty="0" smtClean="0"/>
              <a:t> </a:t>
            </a:r>
            <a:r>
              <a:rPr lang="fr-FR" baseline="0" dirty="0" err="1" smtClean="0"/>
              <a:t>Planetoscope</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38 ans selon les données de l’INSERM</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3,4 kg/</a:t>
            </a:r>
            <a:r>
              <a:rPr lang="fr-FR" dirty="0" err="1" smtClean="0"/>
              <a:t>hab</a:t>
            </a:r>
            <a:r>
              <a:rPr lang="fr-FR" dirty="0" smtClean="0"/>
              <a:t>/an de </a:t>
            </a:r>
            <a:r>
              <a:rPr lang="fr-FR" smtClean="0"/>
              <a:t>textiles</a:t>
            </a:r>
            <a:r>
              <a:rPr lang="fr-FR" baseline="0" smtClean="0"/>
              <a:t> hygiéniques </a:t>
            </a:r>
            <a:r>
              <a:rPr lang="fr-FR" baseline="0" dirty="0" smtClean="0"/>
              <a:t>jetés en Charente – données Rapports activités </a:t>
            </a:r>
            <a:r>
              <a:rPr lang="fr-FR" baseline="0" dirty="0" err="1" smtClean="0"/>
              <a:t>Calitom</a:t>
            </a:r>
            <a:r>
              <a:rPr lang="fr-FR" baseline="0" dirty="0" smtClean="0"/>
              <a:t> 2021</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1800€ : statistiques</a:t>
            </a:r>
            <a:r>
              <a:rPr lang="fr-FR" baseline="0" dirty="0" smtClean="0"/>
              <a:t> basées </a:t>
            </a:r>
            <a:r>
              <a:rPr lang="fr-FR" dirty="0" smtClean="0"/>
              <a:t>sur une période de 5 ans (durée estimée d'une serviette lavable), sur un flux moyen de 5 jours, 3 serviettes de jours et 1 de nuit.</a:t>
            </a:r>
          </a:p>
          <a:p>
            <a:endParaRPr lang="fr-FR" dirty="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2</a:t>
            </a:fld>
            <a:endParaRPr lang="fr-FR"/>
          </a:p>
        </p:txBody>
      </p:sp>
    </p:spTree>
    <p:extLst>
      <p:ext uri="{BB962C8B-B14F-4D97-AF65-F5344CB8AC3E}">
        <p14:creationId xmlns:p14="http://schemas.microsoft.com/office/powerpoint/2010/main" val="224630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Statistiques basées sur une période de 5 ans (durée estimée d'une serviette lavable), sur un flux moyen de 5 jours, 3 serviettes de jours et 1 de nuit, et avec un lavage tous les deux jours pour les</a:t>
            </a:r>
            <a:r>
              <a:rPr lang="fr-FR" baseline="0" dirty="0" smtClean="0"/>
              <a:t> serviettes réutilisables.</a:t>
            </a:r>
            <a:endParaRPr lang="fr-FR" dirty="0" smtClean="0"/>
          </a:p>
          <a:p>
            <a:endParaRPr lang="fr-FR" b="1" dirty="0" smtClean="0"/>
          </a:p>
          <a:p>
            <a:r>
              <a:rPr lang="fr-FR" b="1" dirty="0" smtClean="0"/>
              <a:t>PUL : </a:t>
            </a:r>
            <a:r>
              <a:rPr lang="fr-FR" dirty="0" smtClean="0"/>
              <a:t>tissu</a:t>
            </a:r>
            <a:r>
              <a:rPr lang="fr-FR" baseline="0" dirty="0" smtClean="0"/>
              <a:t> doux, flexible, résistant et 100% imperméable, Il peut être certifié </a:t>
            </a:r>
            <a:r>
              <a:rPr lang="fr-FR" baseline="0" dirty="0" err="1" smtClean="0"/>
              <a:t>Oekotex</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3</a:t>
            </a:fld>
            <a:endParaRPr lang="fr-FR"/>
          </a:p>
        </p:txBody>
      </p:sp>
    </p:spTree>
    <p:extLst>
      <p:ext uri="{BB962C8B-B14F-4D97-AF65-F5344CB8AC3E}">
        <p14:creationId xmlns:p14="http://schemas.microsoft.com/office/powerpoint/2010/main" val="2020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composition des protections hygiéniques jetables contiendraient des composants nocifs aux effets potentiellement cancérogènes, mutagènes ou reprotoxiques, ainsi que des perturbateurs endocriniens.</a:t>
            </a:r>
          </a:p>
          <a:p>
            <a:endParaRPr lang="fr-FR" dirty="0" smtClean="0"/>
          </a:p>
          <a:p>
            <a:r>
              <a:rPr lang="fr-FR" dirty="0" smtClean="0"/>
              <a:t>*Agence nationale de sécurité sanitaire de l’alimentation, de l’environnement et du travail</a:t>
            </a:r>
          </a:p>
          <a:p>
            <a:endParaRPr lang="fr-FR" dirty="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4</a:t>
            </a:fld>
            <a:endParaRPr lang="fr-FR"/>
          </a:p>
        </p:txBody>
      </p:sp>
    </p:spTree>
    <p:extLst>
      <p:ext uri="{BB962C8B-B14F-4D97-AF65-F5344CB8AC3E}">
        <p14:creationId xmlns:p14="http://schemas.microsoft.com/office/powerpoint/2010/main" val="23910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5</a:t>
            </a:fld>
            <a:endParaRPr lang="fr-FR"/>
          </a:p>
        </p:txBody>
      </p:sp>
    </p:spTree>
    <p:extLst>
      <p:ext uri="{BB962C8B-B14F-4D97-AF65-F5344CB8AC3E}">
        <p14:creationId xmlns:p14="http://schemas.microsoft.com/office/powerpoint/2010/main" val="104901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 Eau</a:t>
            </a:r>
            <a:r>
              <a:rPr lang="fr-FR" baseline="0" dirty="0" smtClean="0"/>
              <a:t> tiède + savon bio. Pas de savon noir, ni de savon de Marseille pour ne pas altérer les qualités d’absorption de la serviette.</a:t>
            </a:r>
          </a:p>
          <a:p>
            <a:r>
              <a:rPr lang="fr-FR" baseline="0" dirty="0" smtClean="0"/>
              <a:t>2 – Recommandé à 30°C, 60°C maximum.</a:t>
            </a:r>
          </a:p>
          <a:p>
            <a:r>
              <a:rPr lang="fr-FR" baseline="0" dirty="0" smtClean="0"/>
              <a:t>3 – Séchage en machine possible mais en programme délicat.</a:t>
            </a:r>
          </a:p>
          <a:p>
            <a:endParaRPr lang="fr-FR" baseline="0" dirty="0" smtClean="0"/>
          </a:p>
          <a:p>
            <a:r>
              <a:rPr lang="fr-FR" b="1" baseline="0" dirty="0" smtClean="0"/>
              <a:t>Astuce : </a:t>
            </a:r>
            <a:r>
              <a:rPr lang="fr-FR" baseline="0" dirty="0" smtClean="0"/>
              <a:t>1 à 3 C.S de percarbonate de soude par litres d’eau tiède. Frotter puis mettre en machine.</a:t>
            </a:r>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6</a:t>
            </a:fld>
            <a:endParaRPr lang="fr-FR"/>
          </a:p>
        </p:txBody>
      </p:sp>
    </p:spTree>
    <p:extLst>
      <p:ext uri="{BB962C8B-B14F-4D97-AF65-F5344CB8AC3E}">
        <p14:creationId xmlns:p14="http://schemas.microsoft.com/office/powerpoint/2010/main" val="379930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7</a:t>
            </a:fld>
            <a:endParaRPr lang="fr-FR"/>
          </a:p>
        </p:txBody>
      </p:sp>
    </p:spTree>
    <p:extLst>
      <p:ext uri="{BB962C8B-B14F-4D97-AF65-F5344CB8AC3E}">
        <p14:creationId xmlns:p14="http://schemas.microsoft.com/office/powerpoint/2010/main" val="417157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Statistiques basées sur une période de 5 ans (durée minimale d'une coupe menstruelle), sur un flux moyen de 5 jours,</a:t>
            </a:r>
            <a:r>
              <a:rPr lang="fr-FR" baseline="0" dirty="0" smtClean="0"/>
              <a:t> 3 tampons/jour, coupe menstruelle taille 1</a:t>
            </a:r>
            <a:endParaRPr lang="fr-FR" dirty="0" smtClean="0"/>
          </a:p>
          <a:p>
            <a:endParaRPr lang="fr-FR" dirty="0" smtClean="0"/>
          </a:p>
          <a:p>
            <a:r>
              <a:rPr lang="fr-FR" b="1" baseline="0" dirty="0" smtClean="0"/>
              <a:t>ISO 13485 : </a:t>
            </a:r>
            <a:r>
              <a:rPr lang="fr-FR" baseline="0" dirty="0" smtClean="0"/>
              <a:t>qualité pour l’industrie des dispositifs médicaux</a:t>
            </a:r>
          </a:p>
          <a:p>
            <a:r>
              <a:rPr lang="fr-FR" baseline="0" dirty="0" smtClean="0"/>
              <a:t>Pour les coupes menstruelles </a:t>
            </a:r>
            <a:r>
              <a:rPr lang="fr-FR" u="sng" baseline="0" dirty="0" smtClean="0"/>
              <a:t>colorées</a:t>
            </a:r>
            <a:r>
              <a:rPr lang="fr-FR" baseline="0" dirty="0" smtClean="0"/>
              <a:t> se référer également à la </a:t>
            </a:r>
            <a:r>
              <a:rPr lang="fr-FR" b="1" baseline="0" dirty="0" smtClean="0"/>
              <a:t>certification FDA </a:t>
            </a:r>
            <a:r>
              <a:rPr lang="fr-FR" baseline="0" dirty="0" smtClean="0"/>
              <a:t>(utilisation de colorants sûrs, sains et conformes en matière d’hygiène)</a:t>
            </a:r>
            <a:endParaRPr lang="fr-FR" dirty="0" smtClean="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8</a:t>
            </a:fld>
            <a:endParaRPr lang="fr-FR"/>
          </a:p>
        </p:txBody>
      </p:sp>
    </p:spTree>
    <p:extLst>
      <p:ext uri="{BB962C8B-B14F-4D97-AF65-F5344CB8AC3E}">
        <p14:creationId xmlns:p14="http://schemas.microsoft.com/office/powerpoint/2010/main" val="294142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Tout comme les serviettes jetables, la composition des tampons jetables conventionnels</a:t>
            </a:r>
            <a:r>
              <a:rPr lang="fr-FR" baseline="0" dirty="0" smtClean="0"/>
              <a:t> </a:t>
            </a:r>
            <a:r>
              <a:rPr lang="fr-FR" dirty="0" smtClean="0"/>
              <a:t>contiendraient des composants nocifs aux effets potentiellement cancérogènes, mutagènes ou reprotoxiques, ainsi que des perturbateurs endocriniens.</a:t>
            </a:r>
          </a:p>
          <a:p>
            <a:r>
              <a:rPr lang="fr-FR" dirty="0" smtClean="0"/>
              <a:t>Selon une</a:t>
            </a:r>
            <a:r>
              <a:rPr lang="fr-FR" baseline="0" dirty="0" smtClean="0"/>
              <a:t> étude de l</a:t>
            </a:r>
            <a:r>
              <a:rPr lang="fr-FR" dirty="0" smtClean="0"/>
              <a:t>’Agence nationale de sécurité sanitaire de l’alimentation, de l’environnement et du travail</a:t>
            </a:r>
          </a:p>
          <a:p>
            <a:endParaRPr lang="fr-FR" dirty="0"/>
          </a:p>
        </p:txBody>
      </p:sp>
      <p:sp>
        <p:nvSpPr>
          <p:cNvPr id="4" name="Espace réservé du numéro de diapositive 3"/>
          <p:cNvSpPr>
            <a:spLocks noGrp="1"/>
          </p:cNvSpPr>
          <p:nvPr>
            <p:ph type="sldNum" sz="quarter" idx="10"/>
          </p:nvPr>
        </p:nvSpPr>
        <p:spPr/>
        <p:txBody>
          <a:bodyPr/>
          <a:lstStyle/>
          <a:p>
            <a:fld id="{61D9588F-8434-4D76-A396-F62F8980A3E2}" type="slidenum">
              <a:rPr lang="fr-FR" smtClean="0"/>
              <a:t>9</a:t>
            </a:fld>
            <a:endParaRPr lang="fr-FR"/>
          </a:p>
        </p:txBody>
      </p:sp>
    </p:spTree>
    <p:extLst>
      <p:ext uri="{BB962C8B-B14F-4D97-AF65-F5344CB8AC3E}">
        <p14:creationId xmlns:p14="http://schemas.microsoft.com/office/powerpoint/2010/main" val="267728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85991F0-2EA2-43C9-87F5-13F79CF62762}" type="datetimeFigureOut">
              <a:rPr lang="fr-FR" smtClean="0"/>
              <a:t>28/03/2023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123187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5991F0-2EA2-43C9-87F5-13F79CF62762}" type="datetimeFigureOut">
              <a:rPr lang="fr-FR" smtClean="0"/>
              <a:t>28/03/2023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408660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5991F0-2EA2-43C9-87F5-13F79CF62762}" type="datetimeFigureOut">
              <a:rPr lang="fr-FR" smtClean="0"/>
              <a:t>28/03/2023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190838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5991F0-2EA2-43C9-87F5-13F79CF62762}" type="datetimeFigureOut">
              <a:rPr lang="fr-FR" smtClean="0"/>
              <a:t>28/03/2023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83531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85991F0-2EA2-43C9-87F5-13F79CF62762}" type="datetimeFigureOut">
              <a:rPr lang="fr-FR" smtClean="0"/>
              <a:t>28/03/2023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206762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5991F0-2EA2-43C9-87F5-13F79CF62762}" type="datetimeFigureOut">
              <a:rPr lang="fr-FR" smtClean="0"/>
              <a:t>28/03/2023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300554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5991F0-2EA2-43C9-87F5-13F79CF62762}" type="datetimeFigureOut">
              <a:rPr lang="fr-FR" smtClean="0"/>
              <a:t>28/03/2023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292245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85991F0-2EA2-43C9-87F5-13F79CF62762}" type="datetimeFigureOut">
              <a:rPr lang="fr-FR" smtClean="0"/>
              <a:t>28/03/2023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267801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5991F0-2EA2-43C9-87F5-13F79CF62762}" type="datetimeFigureOut">
              <a:rPr lang="fr-FR" smtClean="0"/>
              <a:t>28/03/2023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47346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5991F0-2EA2-43C9-87F5-13F79CF62762}" type="datetimeFigureOut">
              <a:rPr lang="fr-FR" smtClean="0"/>
              <a:t>28/03/2023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388590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5991F0-2EA2-43C9-87F5-13F79CF62762}" type="datetimeFigureOut">
              <a:rPr lang="fr-FR" smtClean="0"/>
              <a:t>28/03/2023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AA797E-AD1E-43E8-A2ED-2D9BFED23091}" type="slidenum">
              <a:rPr lang="fr-FR" smtClean="0"/>
              <a:t>‹N°›</a:t>
            </a:fld>
            <a:endParaRPr lang="fr-FR"/>
          </a:p>
        </p:txBody>
      </p:sp>
    </p:spTree>
    <p:extLst>
      <p:ext uri="{BB962C8B-B14F-4D97-AF65-F5344CB8AC3E}">
        <p14:creationId xmlns:p14="http://schemas.microsoft.com/office/powerpoint/2010/main" val="381990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991F0-2EA2-43C9-87F5-13F79CF62762}" type="datetimeFigureOut">
              <a:rPr lang="fr-FR" smtClean="0"/>
              <a:t>28/03/2023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A797E-AD1E-43E8-A2ED-2D9BFED23091}" type="slidenum">
              <a:rPr lang="fr-FR" smtClean="0"/>
              <a:t>‹N°›</a:t>
            </a:fld>
            <a:endParaRPr lang="fr-FR"/>
          </a:p>
        </p:txBody>
      </p:sp>
    </p:spTree>
    <p:extLst>
      <p:ext uri="{BB962C8B-B14F-4D97-AF65-F5344CB8AC3E}">
        <p14:creationId xmlns:p14="http://schemas.microsoft.com/office/powerpoint/2010/main" val="273183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824123" y="426956"/>
            <a:ext cx="10764561" cy="1325563"/>
          </a:xfrm>
        </p:spPr>
        <p:txBody>
          <a:bodyPr>
            <a:normAutofit/>
          </a:bodyPr>
          <a:lstStyle/>
          <a:p>
            <a:r>
              <a:rPr lang="fr-FR" sz="3200" b="1" dirty="0" smtClean="0">
                <a:solidFill>
                  <a:srgbClr val="245762"/>
                </a:solidFill>
                <a:latin typeface="Arial" panose="020B0604020202020204" pitchFamily="34" charset="0"/>
                <a:cs typeface="Arial" panose="020B0604020202020204" pitchFamily="34" charset="0"/>
              </a:rPr>
              <a:t>LES PROTECTIONS HYGIÉNIQUES RÉUTILISABLES</a:t>
            </a:r>
            <a:endParaRPr lang="fr-FR" sz="3200" b="1" dirty="0">
              <a:solidFill>
                <a:srgbClr val="2457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527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80038" y="1711119"/>
            <a:ext cx="4677618" cy="35210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912692" y="4069009"/>
            <a:ext cx="1545095" cy="830997"/>
          </a:xfrm>
          <a:prstGeom prst="rect">
            <a:avLst/>
          </a:prstGeom>
          <a:noFill/>
        </p:spPr>
        <p:txBody>
          <a:bodyPr wrap="square" rtlCol="0">
            <a:spAutoFit/>
          </a:bodyPr>
          <a:lstStyle/>
          <a:p>
            <a:pPr algn="ctr"/>
            <a:r>
              <a:rPr lang="fr-FR" sz="1600" dirty="0" smtClean="0">
                <a:solidFill>
                  <a:srgbClr val="245762"/>
                </a:solidFill>
                <a:latin typeface="Arial" panose="020B0604020202020204" pitchFamily="34" charset="0"/>
                <a:cs typeface="Arial" panose="020B0604020202020204" pitchFamily="34" charset="0"/>
              </a:rPr>
              <a:t>Stérilisation à chaque début de cycle</a:t>
            </a:r>
            <a:endParaRPr lang="fr-FR" sz="1600" dirty="0">
              <a:solidFill>
                <a:srgbClr val="245762"/>
              </a:solidFill>
              <a:latin typeface="Arial" panose="020B0604020202020204" pitchFamily="34" charset="0"/>
              <a:cs typeface="Arial" panose="020B0604020202020204" pitchFamily="34" charset="0"/>
            </a:endParaRPr>
          </a:p>
        </p:txBody>
      </p:sp>
      <p:sp>
        <p:nvSpPr>
          <p:cNvPr id="6" name="ZoneTexte 5"/>
          <p:cNvSpPr txBox="1"/>
          <p:nvPr/>
        </p:nvSpPr>
        <p:spPr>
          <a:xfrm>
            <a:off x="470554" y="5657980"/>
            <a:ext cx="11077290" cy="338554"/>
          </a:xfrm>
          <a:prstGeom prst="rect">
            <a:avLst/>
          </a:prstGeom>
          <a:noFill/>
        </p:spPr>
        <p:txBody>
          <a:bodyPr wrap="square" rtlCol="0">
            <a:spAutoFit/>
          </a:bodyPr>
          <a:lstStyle/>
          <a:p>
            <a:pPr algn="ctr"/>
            <a:r>
              <a:rPr lang="fr-FR" sz="1600" b="1" dirty="0" smtClean="0">
                <a:solidFill>
                  <a:srgbClr val="C00000"/>
                </a:solidFill>
                <a:latin typeface="Arial" panose="020B0604020202020204" pitchFamily="34" charset="0"/>
                <a:cs typeface="Arial" panose="020B0604020202020204" pitchFamily="34" charset="0"/>
              </a:rPr>
              <a:t>Attention au syndrome du choc toxique !</a:t>
            </a:r>
            <a:endParaRPr lang="fr-FR" sz="1600" b="1" dirty="0">
              <a:solidFill>
                <a:srgbClr val="C00000"/>
              </a:solidFill>
              <a:latin typeface="Arial" panose="020B0604020202020204" pitchFamily="34" charset="0"/>
              <a:cs typeface="Arial" panose="020B0604020202020204" pitchFamily="34" charset="0"/>
            </a:endParaRPr>
          </a:p>
        </p:txBody>
      </p:sp>
      <p:sp>
        <p:nvSpPr>
          <p:cNvPr id="12" name="Titre 1"/>
          <p:cNvSpPr txBox="1">
            <a:spLocks/>
          </p:cNvSpPr>
          <p:nvPr/>
        </p:nvSpPr>
        <p:spPr>
          <a:xfrm>
            <a:off x="470554" y="590112"/>
            <a:ext cx="5908475" cy="54702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LA COUPE MENSTRUELLE</a:t>
            </a:r>
            <a:endParaRPr lang="fr-FR" sz="3200" b="1" dirty="0">
              <a:solidFill>
                <a:srgbClr val="245762"/>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89" y="2195432"/>
            <a:ext cx="2063100" cy="192229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345" y="2258258"/>
            <a:ext cx="1504831" cy="1796642"/>
          </a:xfrm>
          <a:prstGeom prst="rect">
            <a:avLst/>
          </a:prstGeom>
        </p:spPr>
      </p:pic>
      <p:sp>
        <p:nvSpPr>
          <p:cNvPr id="23" name="ZoneTexte 22"/>
          <p:cNvSpPr txBox="1"/>
          <p:nvPr/>
        </p:nvSpPr>
        <p:spPr>
          <a:xfrm>
            <a:off x="3258564" y="4192120"/>
            <a:ext cx="1766732" cy="584775"/>
          </a:xfrm>
          <a:prstGeom prst="rect">
            <a:avLst/>
          </a:prstGeom>
          <a:noFill/>
        </p:spPr>
        <p:txBody>
          <a:bodyPr wrap="square" rtlCol="0">
            <a:spAutoFit/>
          </a:bodyPr>
          <a:lstStyle/>
          <a:p>
            <a:pPr algn="ctr"/>
            <a:r>
              <a:rPr lang="fr-FR" sz="1600" dirty="0" smtClean="0">
                <a:solidFill>
                  <a:srgbClr val="245762"/>
                </a:solidFill>
                <a:latin typeface="Arial" panose="020B0604020202020204" pitchFamily="34" charset="0"/>
                <a:cs typeface="Arial" panose="020B0604020202020204" pitchFamily="34" charset="0"/>
              </a:rPr>
              <a:t>Rinçage à chaque utilisation</a:t>
            </a:r>
            <a:endParaRPr lang="fr-FR" sz="1600" dirty="0">
              <a:solidFill>
                <a:srgbClr val="245762"/>
              </a:solidFill>
              <a:latin typeface="Arial" panose="020B0604020202020204" pitchFamily="34" charset="0"/>
              <a:cs typeface="Arial" panose="020B0604020202020204" pitchFamily="34" charset="0"/>
            </a:endParaRPr>
          </a:p>
        </p:txBody>
      </p:sp>
      <p:sp>
        <p:nvSpPr>
          <p:cNvPr id="11" name="Rectangle 10"/>
          <p:cNvSpPr/>
          <p:nvPr/>
        </p:nvSpPr>
        <p:spPr>
          <a:xfrm>
            <a:off x="5776612" y="1706742"/>
            <a:ext cx="5927632" cy="3521012"/>
          </a:xfrm>
          <a:prstGeom prst="rect">
            <a:avLst/>
          </a:prstGeom>
          <a:solidFill>
            <a:srgbClr val="6EC5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612" y="2145629"/>
            <a:ext cx="1984528" cy="2732406"/>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9083" y="2018064"/>
            <a:ext cx="1695026" cy="2859972"/>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2054" y="2032844"/>
            <a:ext cx="1874236" cy="2957977"/>
          </a:xfrm>
          <a:prstGeom prst="rect">
            <a:avLst/>
          </a:prstGeom>
        </p:spPr>
      </p:pic>
      <p:sp>
        <p:nvSpPr>
          <p:cNvPr id="4" name="ZoneTexte 3"/>
          <p:cNvSpPr txBox="1"/>
          <p:nvPr/>
        </p:nvSpPr>
        <p:spPr>
          <a:xfrm>
            <a:off x="7046011" y="1938803"/>
            <a:ext cx="3581173" cy="338554"/>
          </a:xfrm>
          <a:prstGeom prst="rect">
            <a:avLst/>
          </a:prstGeom>
          <a:noFill/>
        </p:spPr>
        <p:txBody>
          <a:bodyPr wrap="square" rtlCol="0">
            <a:spAutoFit/>
          </a:bodyPr>
          <a:lstStyle/>
          <a:p>
            <a:r>
              <a:rPr lang="fr-FR" sz="1600" b="1" dirty="0" smtClean="0">
                <a:solidFill>
                  <a:srgbClr val="6EC5CF"/>
                </a:solidFill>
                <a:latin typeface="Arial" panose="020B0604020202020204" pitchFamily="34" charset="0"/>
                <a:cs typeface="Arial" panose="020B0604020202020204" pitchFamily="34" charset="0"/>
              </a:rPr>
              <a:t>3 PLIAGES LES PLUS COURANTS</a:t>
            </a:r>
            <a:endParaRPr lang="fr-FR" sz="1600" dirty="0">
              <a:solidFill>
                <a:srgbClr val="6EC5CF"/>
              </a:solidFill>
              <a:latin typeface="Arial" panose="020B0604020202020204" pitchFamily="34" charset="0"/>
              <a:cs typeface="Arial" panose="020B0604020202020204" pitchFamily="34" charset="0"/>
            </a:endParaRPr>
          </a:p>
        </p:txBody>
      </p:sp>
      <p:sp>
        <p:nvSpPr>
          <p:cNvPr id="24" name="ZoneTexte 23"/>
          <p:cNvSpPr txBox="1"/>
          <p:nvPr/>
        </p:nvSpPr>
        <p:spPr>
          <a:xfrm>
            <a:off x="6064396" y="4776250"/>
            <a:ext cx="1545095" cy="338554"/>
          </a:xfrm>
          <a:prstGeom prst="rect">
            <a:avLst/>
          </a:prstGeom>
          <a:noFill/>
        </p:spPr>
        <p:txBody>
          <a:bodyPr wrap="square" rtlCol="0">
            <a:spAutoFit/>
          </a:bodyPr>
          <a:lstStyle/>
          <a:p>
            <a:pPr algn="ctr"/>
            <a:r>
              <a:rPr lang="fr-FR" sz="1600" dirty="0" smtClean="0">
                <a:solidFill>
                  <a:srgbClr val="245762"/>
                </a:solidFill>
                <a:latin typeface="Arial" panose="020B0604020202020204" pitchFamily="34" charset="0"/>
                <a:cs typeface="Arial" panose="020B0604020202020204" pitchFamily="34" charset="0"/>
              </a:rPr>
              <a:t>En C</a:t>
            </a:r>
            <a:endParaRPr lang="fr-FR" sz="1600" dirty="0">
              <a:solidFill>
                <a:srgbClr val="245762"/>
              </a:solidFill>
              <a:latin typeface="Arial" panose="020B0604020202020204" pitchFamily="34" charset="0"/>
              <a:cs typeface="Arial" panose="020B0604020202020204" pitchFamily="34" charset="0"/>
            </a:endParaRPr>
          </a:p>
        </p:txBody>
      </p:sp>
      <p:sp>
        <p:nvSpPr>
          <p:cNvPr id="25" name="ZoneTexte 24"/>
          <p:cNvSpPr txBox="1"/>
          <p:nvPr/>
        </p:nvSpPr>
        <p:spPr>
          <a:xfrm>
            <a:off x="8174881" y="4776250"/>
            <a:ext cx="1545095" cy="338554"/>
          </a:xfrm>
          <a:prstGeom prst="rect">
            <a:avLst/>
          </a:prstGeom>
          <a:noFill/>
        </p:spPr>
        <p:txBody>
          <a:bodyPr wrap="square" rtlCol="0">
            <a:spAutoFit/>
          </a:bodyPr>
          <a:lstStyle/>
          <a:p>
            <a:pPr algn="ctr"/>
            <a:r>
              <a:rPr lang="fr-FR" sz="1600" dirty="0" smtClean="0">
                <a:solidFill>
                  <a:srgbClr val="245762"/>
                </a:solidFill>
                <a:latin typeface="Arial" panose="020B0604020202020204" pitchFamily="34" charset="0"/>
                <a:cs typeface="Arial" panose="020B0604020202020204" pitchFamily="34" charset="0"/>
              </a:rPr>
              <a:t>En Tulipe</a:t>
            </a:r>
            <a:endParaRPr lang="fr-FR" sz="1600" dirty="0">
              <a:solidFill>
                <a:srgbClr val="245762"/>
              </a:solidFill>
              <a:latin typeface="Arial" panose="020B0604020202020204" pitchFamily="34" charset="0"/>
              <a:cs typeface="Arial" panose="020B0604020202020204" pitchFamily="34" charset="0"/>
            </a:endParaRPr>
          </a:p>
        </p:txBody>
      </p:sp>
      <p:sp>
        <p:nvSpPr>
          <p:cNvPr id="26" name="ZoneTexte 25"/>
          <p:cNvSpPr txBox="1"/>
          <p:nvPr/>
        </p:nvSpPr>
        <p:spPr>
          <a:xfrm>
            <a:off x="9905774" y="4776250"/>
            <a:ext cx="1545095" cy="338554"/>
          </a:xfrm>
          <a:prstGeom prst="rect">
            <a:avLst/>
          </a:prstGeom>
          <a:noFill/>
        </p:spPr>
        <p:txBody>
          <a:bodyPr wrap="square" rtlCol="0">
            <a:spAutoFit/>
          </a:bodyPr>
          <a:lstStyle/>
          <a:p>
            <a:pPr algn="ctr"/>
            <a:r>
              <a:rPr lang="fr-FR" sz="1600" dirty="0" smtClean="0">
                <a:solidFill>
                  <a:srgbClr val="245762"/>
                </a:solidFill>
                <a:latin typeface="Arial" panose="020B0604020202020204" pitchFamily="34" charset="0"/>
                <a:cs typeface="Arial" panose="020B0604020202020204" pitchFamily="34" charset="0"/>
              </a:rPr>
              <a:t>En 7</a:t>
            </a:r>
            <a:endParaRPr lang="fr-FR" sz="1600" dirty="0">
              <a:solidFill>
                <a:srgbClr val="245762"/>
              </a:solidFill>
              <a:latin typeface="Arial" panose="020B0604020202020204" pitchFamily="34" charset="0"/>
              <a:cs typeface="Arial" panose="020B0604020202020204" pitchFamily="34" charset="0"/>
            </a:endParaRPr>
          </a:p>
        </p:txBody>
      </p:sp>
      <p:sp>
        <p:nvSpPr>
          <p:cNvPr id="27" name="ZoneTexte 26"/>
          <p:cNvSpPr txBox="1"/>
          <p:nvPr/>
        </p:nvSpPr>
        <p:spPr>
          <a:xfrm>
            <a:off x="689522" y="1906851"/>
            <a:ext cx="4456378" cy="338554"/>
          </a:xfrm>
          <a:prstGeom prst="rect">
            <a:avLst/>
          </a:prstGeom>
          <a:noFill/>
        </p:spPr>
        <p:txBody>
          <a:bodyPr wrap="square" rtlCol="0">
            <a:spAutoFit/>
          </a:bodyPr>
          <a:lstStyle/>
          <a:p>
            <a:r>
              <a:rPr lang="fr-FR" sz="1600" b="1" dirty="0" smtClean="0">
                <a:solidFill>
                  <a:schemeClr val="accent4"/>
                </a:solidFill>
                <a:latin typeface="Arial" panose="020B0604020202020204" pitchFamily="34" charset="0"/>
                <a:cs typeface="Arial" panose="020B0604020202020204" pitchFamily="34" charset="0"/>
              </a:rPr>
              <a:t>COMMENT BIEN ENTRETENIR SA COUPE ?</a:t>
            </a:r>
            <a:endParaRPr lang="fr-FR" sz="1600" dirty="0">
              <a:solidFill>
                <a:schemeClr val="accent4"/>
              </a:solidFill>
              <a:latin typeface="Arial" panose="020B0604020202020204" pitchFamily="34" charset="0"/>
              <a:cs typeface="Arial" panose="020B0604020202020204" pitchFamily="34" charset="0"/>
            </a:endParaRPr>
          </a:p>
        </p:txBody>
      </p:sp>
      <p:cxnSp>
        <p:nvCxnSpPr>
          <p:cNvPr id="17" name="Connecteur droit 16"/>
          <p:cNvCxnSpPr/>
          <p:nvPr/>
        </p:nvCxnSpPr>
        <p:spPr>
          <a:xfrm>
            <a:off x="580038" y="1280892"/>
            <a:ext cx="5311040"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8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6" grpId="0"/>
      <p:bldP spid="23" grpId="0"/>
      <p:bldP spid="11" grpId="0" animBg="1"/>
      <p:bldP spid="4"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938184" y="2965680"/>
            <a:ext cx="10515600" cy="149816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smtClean="0">
                <a:solidFill>
                  <a:schemeClr val="bg1"/>
                </a:solidFill>
                <a:latin typeface="Arial" panose="020B0604020202020204" pitchFamily="34" charset="0"/>
                <a:cs typeface="Arial" panose="020B0604020202020204" pitchFamily="34" charset="0"/>
              </a:rPr>
              <a:t>VOS QUESTIONS</a:t>
            </a:r>
            <a:r>
              <a:rPr lang="fr-FR" sz="3200" b="1" dirty="0" smtClean="0">
                <a:solidFill>
                  <a:schemeClr val="bg1"/>
                </a:solidFill>
                <a:latin typeface="Arial" panose="020B0604020202020204" pitchFamily="34" charset="0"/>
                <a:cs typeface="Arial" panose="020B0604020202020204" pitchFamily="34" charset="0"/>
              </a:rPr>
              <a:t/>
            </a:r>
            <a:br>
              <a:rPr lang="fr-FR" sz="3200" b="1" dirty="0" smtClean="0">
                <a:solidFill>
                  <a:schemeClr val="bg1"/>
                </a:solidFill>
                <a:latin typeface="Arial" panose="020B0604020202020204" pitchFamily="34" charset="0"/>
                <a:cs typeface="Arial" panose="020B0604020202020204" pitchFamily="34" charset="0"/>
              </a:rPr>
            </a:br>
            <a:r>
              <a:rPr lang="fr-FR" sz="2400" dirty="0" smtClean="0">
                <a:solidFill>
                  <a:schemeClr val="bg1"/>
                </a:solidFill>
                <a:latin typeface="Arial" panose="020B0604020202020204" pitchFamily="34" charset="0"/>
                <a:cs typeface="Arial" panose="020B0604020202020204" pitchFamily="34" charset="0"/>
              </a:rPr>
              <a:t>Coupe menstruelle</a:t>
            </a:r>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07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742697" y="2925774"/>
            <a:ext cx="10515600" cy="100645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dirty="0">
              <a:solidFill>
                <a:srgbClr val="245762"/>
              </a:solidFill>
              <a:latin typeface="Arial" panose="020B0604020202020204" pitchFamily="34" charset="0"/>
              <a:cs typeface="Arial" panose="020B0604020202020204" pitchFamily="34" charset="0"/>
            </a:endParaRPr>
          </a:p>
        </p:txBody>
      </p:sp>
      <p:sp>
        <p:nvSpPr>
          <p:cNvPr id="3" name="Titre 1"/>
          <p:cNvSpPr txBox="1">
            <a:spLocks/>
          </p:cNvSpPr>
          <p:nvPr/>
        </p:nvSpPr>
        <p:spPr>
          <a:xfrm>
            <a:off x="470555" y="595881"/>
            <a:ext cx="5625446" cy="102570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LES LABELS ET CERTIFICATIONS FIABLES</a:t>
            </a:r>
            <a:endParaRPr lang="fr-FR" sz="2400" dirty="0">
              <a:solidFill>
                <a:srgbClr val="245762"/>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057" y="2259298"/>
            <a:ext cx="1020383" cy="1439941"/>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122" y="2247330"/>
            <a:ext cx="1422390" cy="1463877"/>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7715" y="2321791"/>
            <a:ext cx="1421132" cy="1314955"/>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5633" y="2157853"/>
            <a:ext cx="1181169" cy="1642831"/>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1892" y="3974886"/>
            <a:ext cx="1370205" cy="1370205"/>
          </a:xfrm>
          <a:prstGeom prst="rect">
            <a:avLst/>
          </a:prstGeom>
        </p:spPr>
      </p:pic>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5079" y="2394021"/>
            <a:ext cx="1047681" cy="1170495"/>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7787" y="2289483"/>
            <a:ext cx="1379571" cy="1379571"/>
          </a:xfrm>
          <a:prstGeom prst="rect">
            <a:avLst/>
          </a:prstGeom>
        </p:spPr>
      </p:pic>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6252" y="4303222"/>
            <a:ext cx="2619381" cy="838358"/>
          </a:xfrm>
          <a:prstGeom prst="rect">
            <a:avLst/>
          </a:prstGeom>
        </p:spPr>
      </p:pic>
      <p:sp>
        <p:nvSpPr>
          <p:cNvPr id="13" name="ZoneTexte 12"/>
          <p:cNvSpPr txBox="1"/>
          <p:nvPr/>
        </p:nvSpPr>
        <p:spPr>
          <a:xfrm>
            <a:off x="1491808" y="5864458"/>
            <a:ext cx="9256553" cy="584775"/>
          </a:xfrm>
          <a:prstGeom prst="rect">
            <a:avLst/>
          </a:prstGeom>
          <a:noFill/>
        </p:spPr>
        <p:txBody>
          <a:bodyPr wrap="square" rtlCol="0">
            <a:spAutoFit/>
          </a:bodyPr>
          <a:lstStyle/>
          <a:p>
            <a:pPr algn="ctr"/>
            <a:r>
              <a:rPr lang="fr-FR" sz="1600" b="1" dirty="0" smtClean="0">
                <a:solidFill>
                  <a:srgbClr val="C00000"/>
                </a:solidFill>
                <a:latin typeface="Arial" panose="020B0604020202020204" pitchFamily="34" charset="0"/>
                <a:cs typeface="Arial" panose="020B0604020202020204" pitchFamily="34" charset="0"/>
              </a:rPr>
              <a:t>Toujours vérifier la composition de vos protections hygiéniques avant achat. </a:t>
            </a:r>
          </a:p>
          <a:p>
            <a:pPr algn="ctr"/>
            <a:r>
              <a:rPr lang="fr-FR" sz="1600" b="1" dirty="0" smtClean="0">
                <a:solidFill>
                  <a:srgbClr val="C00000"/>
                </a:solidFill>
                <a:latin typeface="Arial" panose="020B0604020202020204" pitchFamily="34" charset="0"/>
                <a:cs typeface="Arial" panose="020B0604020202020204" pitchFamily="34" charset="0"/>
              </a:rPr>
              <a:t>Ces logos peuvent vous aider.</a:t>
            </a:r>
            <a:endParaRPr lang="fr-FR" sz="1600" b="1" dirty="0">
              <a:solidFill>
                <a:srgbClr val="C00000"/>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7435" y="2383597"/>
            <a:ext cx="1063347" cy="1191343"/>
          </a:xfrm>
          <a:prstGeom prst="rect">
            <a:avLst/>
          </a:prstGeom>
        </p:spPr>
      </p:pic>
      <p:cxnSp>
        <p:nvCxnSpPr>
          <p:cNvPr id="15" name="Connecteur droit 14"/>
          <p:cNvCxnSpPr/>
          <p:nvPr/>
        </p:nvCxnSpPr>
        <p:spPr>
          <a:xfrm>
            <a:off x="580038" y="1664355"/>
            <a:ext cx="5311040"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5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742697" y="2925774"/>
            <a:ext cx="10515600" cy="100645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dirty="0">
              <a:solidFill>
                <a:srgbClr val="245762"/>
              </a:solidFill>
              <a:latin typeface="Arial" panose="020B0604020202020204" pitchFamily="34" charset="0"/>
              <a:cs typeface="Arial" panose="020B0604020202020204" pitchFamily="34" charset="0"/>
            </a:endParaRPr>
          </a:p>
        </p:txBody>
      </p:sp>
      <p:sp>
        <p:nvSpPr>
          <p:cNvPr id="3" name="Titre 1"/>
          <p:cNvSpPr txBox="1">
            <a:spLocks/>
          </p:cNvSpPr>
          <p:nvPr/>
        </p:nvSpPr>
        <p:spPr>
          <a:xfrm>
            <a:off x="470555" y="595881"/>
            <a:ext cx="9389882" cy="999837"/>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J’AGIS POUR RÉDUIRE SUBVENTIONNE VOS PROTECTIONS HYGIÉNIQUES RÉUTILISABLES</a:t>
            </a:r>
            <a:endParaRPr lang="fr-FR" sz="2400" dirty="0">
              <a:solidFill>
                <a:srgbClr val="245762"/>
              </a:solidFill>
              <a:latin typeface="Arial" panose="020B0604020202020204" pitchFamily="34" charset="0"/>
              <a:cs typeface="Arial" panose="020B0604020202020204" pitchFamily="34" charset="0"/>
            </a:endParaRPr>
          </a:p>
        </p:txBody>
      </p:sp>
      <p:sp>
        <p:nvSpPr>
          <p:cNvPr id="4" name="ZoneTexte 3"/>
          <p:cNvSpPr txBox="1"/>
          <p:nvPr/>
        </p:nvSpPr>
        <p:spPr>
          <a:xfrm>
            <a:off x="470555" y="2255801"/>
            <a:ext cx="4456378" cy="338554"/>
          </a:xfrm>
          <a:prstGeom prst="rect">
            <a:avLst/>
          </a:prstGeom>
          <a:noFill/>
        </p:spPr>
        <p:txBody>
          <a:bodyPr wrap="square" rtlCol="0">
            <a:spAutoFit/>
          </a:bodyPr>
          <a:lstStyle/>
          <a:p>
            <a:r>
              <a:rPr lang="fr-FR" sz="1600" b="1" dirty="0" smtClean="0">
                <a:solidFill>
                  <a:schemeClr val="accent4"/>
                </a:solidFill>
                <a:latin typeface="Arial" panose="020B0604020202020204" pitchFamily="34" charset="0"/>
                <a:cs typeface="Arial" panose="020B0604020202020204" pitchFamily="34" charset="0"/>
              </a:rPr>
              <a:t>MODALITÉS DE LA SUBVENTION</a:t>
            </a:r>
            <a:endParaRPr lang="fr-FR" sz="1600" dirty="0">
              <a:solidFill>
                <a:schemeClr val="accent4"/>
              </a:solidFill>
              <a:latin typeface="Arial" panose="020B0604020202020204" pitchFamily="34" charset="0"/>
              <a:cs typeface="Arial" panose="020B0604020202020204" pitchFamily="34" charset="0"/>
            </a:endParaRPr>
          </a:p>
        </p:txBody>
      </p:sp>
      <p:sp>
        <p:nvSpPr>
          <p:cNvPr id="6" name="ZoneTexte 5"/>
          <p:cNvSpPr txBox="1"/>
          <p:nvPr/>
        </p:nvSpPr>
        <p:spPr>
          <a:xfrm>
            <a:off x="470555" y="2764316"/>
            <a:ext cx="5290250" cy="2308324"/>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Habitants de la Charente</a:t>
            </a:r>
          </a:p>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Valable pour les serviettes réutilisables, culottes et coupe menstruelle</a:t>
            </a:r>
          </a:p>
          <a:p>
            <a:pPr marL="285750" indent="-285750">
              <a:buFont typeface="Arial" panose="020B0604020202020204" pitchFamily="34" charset="0"/>
              <a:buChar char="•"/>
            </a:pPr>
            <a:r>
              <a:rPr lang="fr-FR" sz="1600" dirty="0">
                <a:solidFill>
                  <a:srgbClr val="245762"/>
                </a:solidFill>
                <a:latin typeface="Arial" panose="020B0604020202020204" pitchFamily="34" charset="0"/>
                <a:cs typeface="Arial" panose="020B0604020202020204" pitchFamily="34" charset="0"/>
              </a:rPr>
              <a:t>Les protections hygiéniques doivent être </a:t>
            </a:r>
            <a:r>
              <a:rPr lang="fr-FR" sz="1600" dirty="0" smtClean="0">
                <a:solidFill>
                  <a:srgbClr val="245762"/>
                </a:solidFill>
                <a:latin typeface="Arial" panose="020B0604020202020204" pitchFamily="34" charset="0"/>
                <a:cs typeface="Arial" panose="020B0604020202020204" pitchFamily="34" charset="0"/>
              </a:rPr>
              <a:t>réutilisables </a:t>
            </a:r>
            <a:r>
              <a:rPr lang="fr-FR" sz="1600" dirty="0">
                <a:solidFill>
                  <a:srgbClr val="245762"/>
                </a:solidFill>
                <a:latin typeface="Arial" panose="020B0604020202020204" pitchFamily="34" charset="0"/>
                <a:cs typeface="Arial" panose="020B0604020202020204" pitchFamily="34" charset="0"/>
              </a:rPr>
              <a:t>et </a:t>
            </a:r>
            <a:r>
              <a:rPr lang="fr-FR" sz="1600" dirty="0" smtClean="0">
                <a:solidFill>
                  <a:srgbClr val="245762"/>
                </a:solidFill>
                <a:latin typeface="Arial" panose="020B0604020202020204" pitchFamily="34" charset="0"/>
                <a:cs typeface="Arial" panose="020B0604020202020204" pitchFamily="34" charset="0"/>
              </a:rPr>
              <a:t>réutilisables</a:t>
            </a:r>
          </a:p>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50% du montant de la facture TTC, plafonné à 50€ dans la limite d’un achat par femme</a:t>
            </a:r>
          </a:p>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Choix du fournisseur libre</a:t>
            </a:r>
          </a:p>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Subvention versée qu’une seule et unique fois</a:t>
            </a:r>
            <a:endParaRPr lang="fr-FR" sz="1600" dirty="0">
              <a:solidFill>
                <a:srgbClr val="245762"/>
              </a:solidFill>
              <a:latin typeface="Arial" panose="020B0604020202020204" pitchFamily="34" charset="0"/>
              <a:cs typeface="Arial" panose="020B0604020202020204" pitchFamily="34" charset="0"/>
            </a:endParaRPr>
          </a:p>
        </p:txBody>
      </p:sp>
      <p:sp>
        <p:nvSpPr>
          <p:cNvPr id="7" name="ZoneTexte 6"/>
          <p:cNvSpPr txBox="1"/>
          <p:nvPr/>
        </p:nvSpPr>
        <p:spPr>
          <a:xfrm>
            <a:off x="6478815" y="2255801"/>
            <a:ext cx="4456378" cy="338554"/>
          </a:xfrm>
          <a:prstGeom prst="rect">
            <a:avLst/>
          </a:prstGeom>
          <a:noFill/>
        </p:spPr>
        <p:txBody>
          <a:bodyPr wrap="square" rtlCol="0">
            <a:spAutoFit/>
          </a:bodyPr>
          <a:lstStyle/>
          <a:p>
            <a:r>
              <a:rPr lang="fr-FR" sz="1600" b="1" dirty="0" smtClean="0">
                <a:solidFill>
                  <a:schemeClr val="accent4"/>
                </a:solidFill>
                <a:latin typeface="Arial" panose="020B0604020202020204" pitchFamily="34" charset="0"/>
                <a:cs typeface="Arial" panose="020B0604020202020204" pitchFamily="34" charset="0"/>
              </a:rPr>
              <a:t>PIÈCES À FOURNIR</a:t>
            </a:r>
            <a:endParaRPr lang="fr-FR" sz="1600" dirty="0">
              <a:solidFill>
                <a:schemeClr val="accent4"/>
              </a:solidFill>
              <a:latin typeface="Arial" panose="020B0604020202020204" pitchFamily="34" charset="0"/>
              <a:cs typeface="Arial" panose="020B0604020202020204" pitchFamily="34" charset="0"/>
            </a:endParaRPr>
          </a:p>
        </p:txBody>
      </p:sp>
      <p:sp>
        <p:nvSpPr>
          <p:cNvPr id="8" name="ZoneTexte 7"/>
          <p:cNvSpPr txBox="1"/>
          <p:nvPr/>
        </p:nvSpPr>
        <p:spPr>
          <a:xfrm>
            <a:off x="6478815" y="2764316"/>
            <a:ext cx="5290250" cy="1077218"/>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Facture d’achat nominative du bénéficiaire (avec le nom et l’adresse)</a:t>
            </a:r>
          </a:p>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RIB du bénéficiaire</a:t>
            </a:r>
          </a:p>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Justificatif de domicile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411" y="5490462"/>
            <a:ext cx="951177" cy="958726"/>
          </a:xfrm>
          <a:prstGeom prst="rect">
            <a:avLst/>
          </a:prstGeom>
        </p:spPr>
      </p:pic>
      <p:cxnSp>
        <p:nvCxnSpPr>
          <p:cNvPr id="10" name="Connecteur droit 9"/>
          <p:cNvCxnSpPr/>
          <p:nvPr/>
        </p:nvCxnSpPr>
        <p:spPr>
          <a:xfrm>
            <a:off x="580038" y="1595718"/>
            <a:ext cx="8658230"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353816" y="6449188"/>
            <a:ext cx="5484365" cy="276999"/>
          </a:xfrm>
          <a:prstGeom prst="rect">
            <a:avLst/>
          </a:prstGeom>
          <a:noFill/>
        </p:spPr>
        <p:txBody>
          <a:bodyPr wrap="square" rtlCol="0">
            <a:spAutoFit/>
          </a:bodyPr>
          <a:lstStyle/>
          <a:p>
            <a:pPr algn="ctr"/>
            <a:r>
              <a:rPr lang="fr-FR" sz="1200" dirty="0" smtClean="0">
                <a:solidFill>
                  <a:srgbClr val="245762"/>
                </a:solidFill>
                <a:latin typeface="Arial" panose="020B0604020202020204" pitchFamily="34" charset="0"/>
                <a:cs typeface="Arial" panose="020B0604020202020204" pitchFamily="34" charset="0"/>
              </a:rPr>
              <a:t>www.jagispourreduire.com/actus-outils/soutiens-financiers</a:t>
            </a:r>
            <a:r>
              <a:rPr lang="fr-FR" sz="1200" dirty="0">
                <a:solidFill>
                  <a:srgbClr val="24576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09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0" y="4230556"/>
            <a:ext cx="6096000" cy="276999"/>
          </a:xfrm>
          <a:prstGeom prst="rect">
            <a:avLst/>
          </a:prstGeom>
        </p:spPr>
        <p:txBody>
          <a:bodyPr>
            <a:spAutoFit/>
          </a:bodyPr>
          <a:lstStyle/>
          <a:p>
            <a:pPr marR="2270" algn="ctr"/>
            <a:r>
              <a:rPr lang="fr-FR" i="1" baseline="30000" dirty="0" smtClean="0">
                <a:solidFill>
                  <a:schemeClr val="bg1"/>
                </a:solidFill>
                <a:latin typeface="Bio Sans" panose="020B0506020202040204" pitchFamily="34" charset="0"/>
              </a:rPr>
              <a:t>www.jagispourreduire.com </a:t>
            </a:r>
            <a:endParaRPr lang="fr-FR" i="1" baseline="30000" dirty="0">
              <a:solidFill>
                <a:schemeClr val="bg1"/>
              </a:solidFill>
              <a:latin typeface="Bio Sans" panose="020B0506020202040204" pitchFamily="34" charset="0"/>
            </a:endParaRPr>
          </a:p>
        </p:txBody>
      </p:sp>
    </p:spTree>
    <p:extLst>
      <p:ext uri="{BB962C8B-B14F-4D97-AF65-F5344CB8AC3E}">
        <p14:creationId xmlns:p14="http://schemas.microsoft.com/office/powerpoint/2010/main" val="111419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7818" y="1732808"/>
            <a:ext cx="12437806" cy="4460602"/>
          </a:xfrm>
          <a:prstGeom prst="rect">
            <a:avLst/>
          </a:prstGeom>
          <a:solidFill>
            <a:srgbClr val="6EC5CF">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a:spLocks noGrp="1"/>
          </p:cNvSpPr>
          <p:nvPr>
            <p:ph type="title"/>
          </p:nvPr>
        </p:nvSpPr>
        <p:spPr>
          <a:xfrm>
            <a:off x="426310" y="280284"/>
            <a:ext cx="10515600" cy="1325563"/>
          </a:xfrm>
        </p:spPr>
        <p:txBody>
          <a:bodyPr>
            <a:normAutofit/>
          </a:bodyPr>
          <a:lstStyle/>
          <a:p>
            <a:r>
              <a:rPr lang="fr-FR" sz="3200" b="1" dirty="0" smtClean="0">
                <a:solidFill>
                  <a:srgbClr val="245762"/>
                </a:solidFill>
                <a:latin typeface="Arial" panose="020B0604020202020204" pitchFamily="34" charset="0"/>
                <a:cs typeface="Arial" panose="020B0604020202020204" pitchFamily="34" charset="0"/>
              </a:rPr>
              <a:t>LES PROTECTIONS HYGIÉNIQUES</a:t>
            </a:r>
            <a:endParaRPr lang="fr-FR" sz="3200" b="1" dirty="0">
              <a:solidFill>
                <a:srgbClr val="245762"/>
              </a:solidFill>
              <a:latin typeface="Arial" panose="020B0604020202020204" pitchFamily="34" charset="0"/>
              <a:cs typeface="Arial" panose="020B0604020202020204" pitchFamily="34" charset="0"/>
            </a:endParaRPr>
          </a:p>
        </p:txBody>
      </p:sp>
      <p:sp>
        <p:nvSpPr>
          <p:cNvPr id="6" name="ZoneTexte 5"/>
          <p:cNvSpPr txBox="1"/>
          <p:nvPr/>
        </p:nvSpPr>
        <p:spPr>
          <a:xfrm>
            <a:off x="426310" y="2012412"/>
            <a:ext cx="6539846" cy="338554"/>
          </a:xfrm>
          <a:prstGeom prst="rect">
            <a:avLst/>
          </a:prstGeom>
          <a:noFill/>
        </p:spPr>
        <p:txBody>
          <a:bodyPr wrap="square" rtlCol="0">
            <a:spAutoFit/>
          </a:bodyPr>
          <a:lstStyle/>
          <a:p>
            <a:r>
              <a:rPr lang="fr-FR" sz="1600" b="1" dirty="0" smtClean="0">
                <a:solidFill>
                  <a:srgbClr val="6EC5CF"/>
                </a:solidFill>
                <a:latin typeface="Arial" panose="020B0604020202020204" pitchFamily="34" charset="0"/>
                <a:cs typeface="Arial" panose="020B0604020202020204" pitchFamily="34" charset="0"/>
              </a:rPr>
              <a:t>QUELQUES CHIFFRES CLÉS </a:t>
            </a:r>
            <a:endParaRPr lang="fr-FR" sz="1600" dirty="0">
              <a:solidFill>
                <a:srgbClr val="6EC5CF"/>
              </a:solidFill>
              <a:latin typeface="Arial" panose="020B0604020202020204" pitchFamily="34" charset="0"/>
              <a:cs typeface="Arial" panose="020B0604020202020204" pitchFamily="34" charset="0"/>
            </a:endParaRPr>
          </a:p>
        </p:txBody>
      </p:sp>
      <p:cxnSp>
        <p:nvCxnSpPr>
          <p:cNvPr id="7" name="Connecteur droit 6"/>
          <p:cNvCxnSpPr/>
          <p:nvPr/>
        </p:nvCxnSpPr>
        <p:spPr>
          <a:xfrm>
            <a:off x="514573" y="1384131"/>
            <a:ext cx="6756382"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48211" y="2630570"/>
            <a:ext cx="3894816" cy="707886"/>
          </a:xfrm>
          <a:prstGeom prst="rect">
            <a:avLst/>
          </a:prstGeom>
        </p:spPr>
        <p:txBody>
          <a:bodyPr wrap="square">
            <a:spAutoFit/>
          </a:bodyPr>
          <a:lstStyle/>
          <a:p>
            <a:r>
              <a:rPr lang="fr-FR" sz="4000" b="1" dirty="0" smtClean="0">
                <a:solidFill>
                  <a:srgbClr val="245762"/>
                </a:solidFill>
                <a:latin typeface="Arial" panose="020B0604020202020204" pitchFamily="34" charset="0"/>
                <a:cs typeface="Arial" panose="020B0604020202020204" pitchFamily="34" charset="0"/>
              </a:rPr>
              <a:t>10 000 à 15 000</a:t>
            </a:r>
            <a:endParaRPr lang="fr-FR" sz="4000" dirty="0">
              <a:solidFill>
                <a:srgbClr val="245762"/>
              </a:solidFill>
              <a:latin typeface="Arial" panose="020B0604020202020204" pitchFamily="34" charset="0"/>
              <a:cs typeface="Arial" panose="020B0604020202020204" pitchFamily="34" charset="0"/>
            </a:endParaRPr>
          </a:p>
        </p:txBody>
      </p:sp>
      <p:sp>
        <p:nvSpPr>
          <p:cNvPr id="10" name="Rectangle 9"/>
          <p:cNvSpPr/>
          <p:nvPr/>
        </p:nvSpPr>
        <p:spPr>
          <a:xfrm>
            <a:off x="2057454" y="4505778"/>
            <a:ext cx="2227704" cy="707886"/>
          </a:xfrm>
          <a:prstGeom prst="rect">
            <a:avLst/>
          </a:prstGeom>
        </p:spPr>
        <p:txBody>
          <a:bodyPr wrap="square">
            <a:spAutoFit/>
          </a:bodyPr>
          <a:lstStyle/>
          <a:p>
            <a:r>
              <a:rPr lang="fr-FR" sz="4000" b="1" dirty="0" smtClean="0">
                <a:solidFill>
                  <a:srgbClr val="245762"/>
                </a:solidFill>
                <a:latin typeface="Arial" panose="020B0604020202020204" pitchFamily="34" charset="0"/>
                <a:cs typeface="Arial" panose="020B0604020202020204" pitchFamily="34" charset="0"/>
              </a:rPr>
              <a:t>+ de 500</a:t>
            </a:r>
            <a:endParaRPr lang="fr-FR" sz="4000" dirty="0">
              <a:solidFill>
                <a:srgbClr val="245762"/>
              </a:solidFill>
              <a:latin typeface="Arial" panose="020B0604020202020204" pitchFamily="34" charset="0"/>
              <a:cs typeface="Arial" panose="020B0604020202020204" pitchFamily="34" charset="0"/>
            </a:endParaRPr>
          </a:p>
        </p:txBody>
      </p:sp>
      <p:sp>
        <p:nvSpPr>
          <p:cNvPr id="11" name="Rectangle 10"/>
          <p:cNvSpPr/>
          <p:nvPr/>
        </p:nvSpPr>
        <p:spPr>
          <a:xfrm>
            <a:off x="6685212" y="4479965"/>
            <a:ext cx="2843449" cy="707886"/>
          </a:xfrm>
          <a:prstGeom prst="rect">
            <a:avLst/>
          </a:prstGeom>
        </p:spPr>
        <p:txBody>
          <a:bodyPr wrap="square">
            <a:spAutoFit/>
          </a:bodyPr>
          <a:lstStyle/>
          <a:p>
            <a:r>
              <a:rPr lang="fr-FR" sz="4000" b="1" dirty="0" smtClean="0">
                <a:solidFill>
                  <a:srgbClr val="245762"/>
                </a:solidFill>
                <a:latin typeface="Arial" panose="020B0604020202020204" pitchFamily="34" charset="0"/>
                <a:cs typeface="Arial" panose="020B0604020202020204" pitchFamily="34" charset="0"/>
              </a:rPr>
              <a:t>+ de 1 800</a:t>
            </a:r>
            <a:endParaRPr lang="fr-FR" sz="4000" dirty="0">
              <a:solidFill>
                <a:srgbClr val="245762"/>
              </a:solidFill>
              <a:latin typeface="Arial" panose="020B0604020202020204" pitchFamily="34" charset="0"/>
              <a:cs typeface="Arial" panose="020B0604020202020204" pitchFamily="34" charset="0"/>
            </a:endParaRPr>
          </a:p>
        </p:txBody>
      </p:sp>
      <p:sp>
        <p:nvSpPr>
          <p:cNvPr id="12" name="Rectangle 11"/>
          <p:cNvSpPr/>
          <p:nvPr/>
        </p:nvSpPr>
        <p:spPr>
          <a:xfrm>
            <a:off x="9236064" y="4474681"/>
            <a:ext cx="736026" cy="707886"/>
          </a:xfrm>
          <a:prstGeom prst="rect">
            <a:avLst/>
          </a:prstGeom>
        </p:spPr>
        <p:txBody>
          <a:bodyPr wrap="square">
            <a:spAutoFit/>
          </a:bodyPr>
          <a:lstStyle/>
          <a:p>
            <a:r>
              <a:rPr lang="fr-FR" sz="4000" b="1" dirty="0">
                <a:solidFill>
                  <a:srgbClr val="245762"/>
                </a:solidFill>
                <a:latin typeface="Arial" panose="020B0604020202020204" pitchFamily="34" charset="0"/>
                <a:cs typeface="Arial" panose="020B0604020202020204" pitchFamily="34" charset="0"/>
              </a:rPr>
              <a:t>€</a:t>
            </a:r>
            <a:endParaRPr lang="fr-FR" sz="4000" dirty="0">
              <a:solidFill>
                <a:srgbClr val="245762"/>
              </a:solidFill>
              <a:latin typeface="Arial" panose="020B0604020202020204" pitchFamily="34" charset="0"/>
              <a:cs typeface="Arial" panose="020B0604020202020204" pitchFamily="34" charset="0"/>
            </a:endParaRPr>
          </a:p>
        </p:txBody>
      </p:sp>
      <p:sp>
        <p:nvSpPr>
          <p:cNvPr id="5" name="Rectangle 4"/>
          <p:cNvSpPr/>
          <p:nvPr/>
        </p:nvSpPr>
        <p:spPr>
          <a:xfrm>
            <a:off x="2741600" y="2630570"/>
            <a:ext cx="1052524" cy="707886"/>
          </a:xfrm>
          <a:prstGeom prst="rect">
            <a:avLst/>
          </a:prstGeom>
        </p:spPr>
        <p:txBody>
          <a:bodyPr wrap="square">
            <a:spAutoFit/>
          </a:bodyPr>
          <a:lstStyle/>
          <a:p>
            <a:r>
              <a:rPr lang="fr-FR" sz="4000" b="1" dirty="0" smtClean="0">
                <a:solidFill>
                  <a:srgbClr val="245762"/>
                </a:solidFill>
                <a:latin typeface="Arial" panose="020B0604020202020204" pitchFamily="34" charset="0"/>
                <a:cs typeface="Arial" panose="020B0604020202020204" pitchFamily="34" charset="0"/>
              </a:rPr>
              <a:t>130</a:t>
            </a:r>
            <a:endParaRPr lang="fr-FR" sz="4000" dirty="0">
              <a:solidFill>
                <a:srgbClr val="245762"/>
              </a:solidFill>
              <a:latin typeface="Arial" panose="020B0604020202020204" pitchFamily="34" charset="0"/>
              <a:cs typeface="Arial" panose="020B0604020202020204" pitchFamily="34" charset="0"/>
            </a:endParaRPr>
          </a:p>
        </p:txBody>
      </p:sp>
      <p:sp>
        <p:nvSpPr>
          <p:cNvPr id="13" name="Rectangle 12"/>
          <p:cNvSpPr/>
          <p:nvPr/>
        </p:nvSpPr>
        <p:spPr>
          <a:xfrm>
            <a:off x="3628397" y="2627665"/>
            <a:ext cx="957244" cy="707886"/>
          </a:xfrm>
          <a:prstGeom prst="rect">
            <a:avLst/>
          </a:prstGeom>
        </p:spPr>
        <p:txBody>
          <a:bodyPr wrap="square">
            <a:spAutoFit/>
          </a:bodyPr>
          <a:lstStyle/>
          <a:p>
            <a:r>
              <a:rPr lang="fr-FR" sz="4000" b="1" dirty="0" smtClean="0">
                <a:solidFill>
                  <a:srgbClr val="245762"/>
                </a:solidFill>
                <a:latin typeface="Arial" panose="020B0604020202020204" pitchFamily="34" charset="0"/>
                <a:cs typeface="Arial" panose="020B0604020202020204" pitchFamily="34" charset="0"/>
              </a:rPr>
              <a:t>KG</a:t>
            </a:r>
            <a:endParaRPr lang="fr-FR" sz="4000" dirty="0">
              <a:solidFill>
                <a:srgbClr val="245762"/>
              </a:solidFill>
              <a:latin typeface="Arial" panose="020B0604020202020204" pitchFamily="34" charset="0"/>
              <a:cs typeface="Arial" panose="020B0604020202020204" pitchFamily="34" charset="0"/>
            </a:endParaRPr>
          </a:p>
        </p:txBody>
      </p:sp>
      <p:sp>
        <p:nvSpPr>
          <p:cNvPr id="16" name="Rectangle 15"/>
          <p:cNvSpPr/>
          <p:nvPr/>
        </p:nvSpPr>
        <p:spPr>
          <a:xfrm>
            <a:off x="1785927" y="3372784"/>
            <a:ext cx="3699542" cy="923330"/>
          </a:xfrm>
          <a:prstGeom prst="rect">
            <a:avLst/>
          </a:prstGeom>
        </p:spPr>
        <p:txBody>
          <a:bodyPr wrap="square">
            <a:spAutoFit/>
          </a:bodyPr>
          <a:lstStyle/>
          <a:p>
            <a:pPr algn="ctr"/>
            <a:r>
              <a:rPr lang="fr-FR" dirty="0">
                <a:solidFill>
                  <a:srgbClr val="245762"/>
                </a:solidFill>
                <a:latin typeface="Arial" panose="020B0604020202020204" pitchFamily="34" charset="0"/>
                <a:cs typeface="Arial" panose="020B0604020202020204" pitchFamily="34" charset="0"/>
              </a:rPr>
              <a:t>de serviettes, </a:t>
            </a:r>
            <a:r>
              <a:rPr lang="fr-FR" dirty="0" smtClean="0">
                <a:solidFill>
                  <a:srgbClr val="245762"/>
                </a:solidFill>
                <a:latin typeface="Arial" panose="020B0604020202020204" pitchFamily="34" charset="0"/>
                <a:cs typeface="Arial" panose="020B0604020202020204" pitchFamily="34" charset="0"/>
              </a:rPr>
              <a:t>tampons, applicateurs et emballages jetés </a:t>
            </a:r>
            <a:r>
              <a:rPr lang="fr-FR" dirty="0">
                <a:solidFill>
                  <a:srgbClr val="245762"/>
                </a:solidFill>
                <a:latin typeface="Arial" panose="020B0604020202020204" pitchFamily="34" charset="0"/>
                <a:cs typeface="Arial" panose="020B0604020202020204" pitchFamily="34" charset="0"/>
              </a:rPr>
              <a:t>sur 38 ans de </a:t>
            </a:r>
            <a:r>
              <a:rPr lang="fr-FR" dirty="0" smtClean="0">
                <a:solidFill>
                  <a:srgbClr val="245762"/>
                </a:solidFill>
                <a:latin typeface="Arial" panose="020B0604020202020204" pitchFamily="34" charset="0"/>
                <a:cs typeface="Arial" panose="020B0604020202020204" pitchFamily="34" charset="0"/>
              </a:rPr>
              <a:t>règles/femme</a:t>
            </a:r>
            <a:endParaRPr lang="fr-FR" dirty="0"/>
          </a:p>
        </p:txBody>
      </p:sp>
      <p:sp>
        <p:nvSpPr>
          <p:cNvPr id="17" name="Rectangle 16"/>
          <p:cNvSpPr/>
          <p:nvPr/>
        </p:nvSpPr>
        <p:spPr>
          <a:xfrm>
            <a:off x="5853482" y="3372784"/>
            <a:ext cx="4684273" cy="646331"/>
          </a:xfrm>
          <a:prstGeom prst="rect">
            <a:avLst/>
          </a:prstGeom>
        </p:spPr>
        <p:txBody>
          <a:bodyPr wrap="square">
            <a:spAutoFit/>
          </a:bodyPr>
          <a:lstStyle/>
          <a:p>
            <a:pPr algn="ctr"/>
            <a:r>
              <a:rPr lang="fr-FR" dirty="0">
                <a:solidFill>
                  <a:srgbClr val="245762"/>
                </a:solidFill>
                <a:latin typeface="Arial" panose="020B0604020202020204" pitchFamily="34" charset="0"/>
                <a:cs typeface="Arial" panose="020B0604020202020204" pitchFamily="34" charset="0"/>
              </a:rPr>
              <a:t>produits menstruels </a:t>
            </a:r>
            <a:r>
              <a:rPr lang="fr-FR" dirty="0" smtClean="0">
                <a:solidFill>
                  <a:srgbClr val="245762"/>
                </a:solidFill>
                <a:latin typeface="Arial" panose="020B0604020202020204" pitchFamily="34" charset="0"/>
                <a:cs typeface="Arial" panose="020B0604020202020204" pitchFamily="34" charset="0"/>
              </a:rPr>
              <a:t>utilisés </a:t>
            </a:r>
            <a:br>
              <a:rPr lang="fr-FR" dirty="0" smtClean="0">
                <a:solidFill>
                  <a:srgbClr val="245762"/>
                </a:solidFill>
                <a:latin typeface="Arial" panose="020B0604020202020204" pitchFamily="34" charset="0"/>
                <a:cs typeface="Arial" panose="020B0604020202020204" pitchFamily="34" charset="0"/>
              </a:rPr>
            </a:br>
            <a:r>
              <a:rPr lang="fr-FR" dirty="0" smtClean="0">
                <a:solidFill>
                  <a:srgbClr val="245762"/>
                </a:solidFill>
                <a:latin typeface="Arial" panose="020B0604020202020204" pitchFamily="34" charset="0"/>
                <a:cs typeface="Arial" panose="020B0604020202020204" pitchFamily="34" charset="0"/>
              </a:rPr>
              <a:t>au </a:t>
            </a:r>
            <a:r>
              <a:rPr lang="fr-FR" dirty="0">
                <a:solidFill>
                  <a:srgbClr val="245762"/>
                </a:solidFill>
                <a:latin typeface="Arial" panose="020B0604020202020204" pitchFamily="34" charset="0"/>
                <a:cs typeface="Arial" panose="020B0604020202020204" pitchFamily="34" charset="0"/>
              </a:rPr>
              <a:t>cours </a:t>
            </a:r>
            <a:r>
              <a:rPr lang="fr-FR" dirty="0" smtClean="0">
                <a:solidFill>
                  <a:srgbClr val="245762"/>
                </a:solidFill>
                <a:latin typeface="Arial" panose="020B0604020202020204" pitchFamily="34" charset="0"/>
                <a:cs typeface="Arial" panose="020B0604020202020204" pitchFamily="34" charset="0"/>
              </a:rPr>
              <a:t>de </a:t>
            </a:r>
            <a:r>
              <a:rPr lang="fr-FR" dirty="0">
                <a:solidFill>
                  <a:srgbClr val="245762"/>
                </a:solidFill>
                <a:latin typeface="Arial" panose="020B0604020202020204" pitchFamily="34" charset="0"/>
                <a:cs typeface="Arial" panose="020B0604020202020204" pitchFamily="34" charset="0"/>
              </a:rPr>
              <a:t>la </a:t>
            </a:r>
            <a:r>
              <a:rPr lang="fr-FR" dirty="0" smtClean="0">
                <a:solidFill>
                  <a:srgbClr val="245762"/>
                </a:solidFill>
                <a:latin typeface="Arial" panose="020B0604020202020204" pitchFamily="34" charset="0"/>
                <a:cs typeface="Arial" panose="020B0604020202020204" pitchFamily="34" charset="0"/>
              </a:rPr>
              <a:t>vie d’une femme</a:t>
            </a:r>
            <a:endParaRPr lang="fr-FR" dirty="0"/>
          </a:p>
        </p:txBody>
      </p:sp>
      <p:sp>
        <p:nvSpPr>
          <p:cNvPr id="18" name="Rectangle 17"/>
          <p:cNvSpPr/>
          <p:nvPr/>
        </p:nvSpPr>
        <p:spPr>
          <a:xfrm>
            <a:off x="1615977" y="5213664"/>
            <a:ext cx="4096100" cy="646331"/>
          </a:xfrm>
          <a:prstGeom prst="rect">
            <a:avLst/>
          </a:prstGeom>
        </p:spPr>
        <p:txBody>
          <a:bodyPr wrap="square">
            <a:spAutoFit/>
          </a:bodyPr>
          <a:lstStyle/>
          <a:p>
            <a:pPr algn="ctr"/>
            <a:r>
              <a:rPr lang="fr-FR" dirty="0" smtClean="0">
                <a:solidFill>
                  <a:srgbClr val="245762"/>
                </a:solidFill>
                <a:latin typeface="Arial" panose="020B0604020202020204" pitchFamily="34" charset="0"/>
                <a:cs typeface="Arial" panose="020B0604020202020204" pitchFamily="34" charset="0"/>
              </a:rPr>
              <a:t>temps </a:t>
            </a:r>
            <a:r>
              <a:rPr lang="fr-FR" dirty="0">
                <a:solidFill>
                  <a:srgbClr val="245762"/>
                </a:solidFill>
                <a:latin typeface="Arial" panose="020B0604020202020204" pitchFamily="34" charset="0"/>
                <a:cs typeface="Arial" panose="020B0604020202020204" pitchFamily="34" charset="0"/>
              </a:rPr>
              <a:t>de </a:t>
            </a:r>
            <a:r>
              <a:rPr lang="fr-FR" dirty="0" smtClean="0">
                <a:solidFill>
                  <a:srgbClr val="245762"/>
                </a:solidFill>
                <a:latin typeface="Arial" panose="020B0604020202020204" pitchFamily="34" charset="0"/>
                <a:cs typeface="Arial" panose="020B0604020202020204" pitchFamily="34" charset="0"/>
              </a:rPr>
              <a:t>dégradabilité </a:t>
            </a:r>
            <a:br>
              <a:rPr lang="fr-FR" dirty="0" smtClean="0">
                <a:solidFill>
                  <a:srgbClr val="245762"/>
                </a:solidFill>
                <a:latin typeface="Arial" panose="020B0604020202020204" pitchFamily="34" charset="0"/>
                <a:cs typeface="Arial" panose="020B0604020202020204" pitchFamily="34" charset="0"/>
              </a:rPr>
            </a:br>
            <a:r>
              <a:rPr lang="fr-FR" dirty="0" smtClean="0">
                <a:solidFill>
                  <a:srgbClr val="245762"/>
                </a:solidFill>
                <a:latin typeface="Arial" panose="020B0604020202020204" pitchFamily="34" charset="0"/>
                <a:cs typeface="Arial" panose="020B0604020202020204" pitchFamily="34" charset="0"/>
              </a:rPr>
              <a:t>d’une </a:t>
            </a:r>
            <a:r>
              <a:rPr lang="fr-FR" dirty="0">
                <a:solidFill>
                  <a:srgbClr val="245762"/>
                </a:solidFill>
                <a:latin typeface="Arial" panose="020B0604020202020204" pitchFamily="34" charset="0"/>
                <a:cs typeface="Arial" panose="020B0604020202020204" pitchFamily="34" charset="0"/>
              </a:rPr>
              <a:t>serviette et </a:t>
            </a:r>
            <a:r>
              <a:rPr lang="fr-FR" dirty="0" smtClean="0">
                <a:solidFill>
                  <a:srgbClr val="245762"/>
                </a:solidFill>
                <a:latin typeface="Arial" panose="020B0604020202020204" pitchFamily="34" charset="0"/>
                <a:cs typeface="Arial" panose="020B0604020202020204" pitchFamily="34" charset="0"/>
              </a:rPr>
              <a:t>d’un tampon</a:t>
            </a:r>
            <a:endParaRPr lang="fr-FR" dirty="0"/>
          </a:p>
        </p:txBody>
      </p:sp>
      <p:sp>
        <p:nvSpPr>
          <p:cNvPr id="19" name="Rectangle 18"/>
          <p:cNvSpPr/>
          <p:nvPr/>
        </p:nvSpPr>
        <p:spPr>
          <a:xfrm>
            <a:off x="4194099" y="4519138"/>
            <a:ext cx="1291370" cy="707886"/>
          </a:xfrm>
          <a:prstGeom prst="rect">
            <a:avLst/>
          </a:prstGeom>
        </p:spPr>
        <p:txBody>
          <a:bodyPr wrap="square">
            <a:spAutoFit/>
          </a:bodyPr>
          <a:lstStyle/>
          <a:p>
            <a:r>
              <a:rPr lang="fr-FR" sz="4000" b="1" dirty="0" smtClean="0">
                <a:solidFill>
                  <a:srgbClr val="245762"/>
                </a:solidFill>
                <a:latin typeface="Arial" panose="020B0604020202020204" pitchFamily="34" charset="0"/>
                <a:cs typeface="Arial" panose="020B0604020202020204" pitchFamily="34" charset="0"/>
              </a:rPr>
              <a:t>ans</a:t>
            </a:r>
            <a:endParaRPr lang="fr-FR" sz="4000" dirty="0">
              <a:solidFill>
                <a:srgbClr val="245762"/>
              </a:solidFill>
              <a:latin typeface="Arial" panose="020B0604020202020204" pitchFamily="34" charset="0"/>
              <a:cs typeface="Arial" panose="020B0604020202020204" pitchFamily="34" charset="0"/>
            </a:endParaRPr>
          </a:p>
        </p:txBody>
      </p:sp>
      <p:sp>
        <p:nvSpPr>
          <p:cNvPr id="20" name="Rectangle 19"/>
          <p:cNvSpPr/>
          <p:nvPr/>
        </p:nvSpPr>
        <p:spPr>
          <a:xfrm>
            <a:off x="6641910" y="5227024"/>
            <a:ext cx="3314435" cy="646331"/>
          </a:xfrm>
          <a:prstGeom prst="rect">
            <a:avLst/>
          </a:prstGeom>
        </p:spPr>
        <p:txBody>
          <a:bodyPr wrap="square">
            <a:spAutoFit/>
          </a:bodyPr>
          <a:lstStyle/>
          <a:p>
            <a:pPr algn="ctr"/>
            <a:r>
              <a:rPr lang="fr-FR" dirty="0">
                <a:solidFill>
                  <a:srgbClr val="245762"/>
                </a:solidFill>
                <a:latin typeface="Arial" panose="020B0604020202020204" pitchFamily="34" charset="0"/>
                <a:cs typeface="Arial" panose="020B0604020202020204" pitchFamily="34" charset="0"/>
              </a:rPr>
              <a:t>de protections jetables dépensées au cours de sa vie</a:t>
            </a:r>
            <a:endParaRPr lang="fr-FR" dirty="0"/>
          </a:p>
        </p:txBody>
      </p:sp>
    </p:spTree>
    <p:extLst>
      <p:ext uri="{BB962C8B-B14F-4D97-AF65-F5344CB8AC3E}">
        <p14:creationId xmlns:p14="http://schemas.microsoft.com/office/powerpoint/2010/main" val="1528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5" grpId="0"/>
      <p:bldP spid="13"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554" y="201973"/>
            <a:ext cx="10515600" cy="1325563"/>
          </a:xfrm>
        </p:spPr>
        <p:txBody>
          <a:bodyPr>
            <a:normAutofit/>
          </a:bodyPr>
          <a:lstStyle/>
          <a:p>
            <a:r>
              <a:rPr lang="fr-FR" sz="3200" b="1" dirty="0" smtClean="0">
                <a:solidFill>
                  <a:srgbClr val="245762"/>
                </a:solidFill>
                <a:latin typeface="Arial" panose="020B0604020202020204" pitchFamily="34" charset="0"/>
                <a:cs typeface="Arial" panose="020B0604020202020204" pitchFamily="34" charset="0"/>
              </a:rPr>
              <a:t>LES SERVIETTES </a:t>
            </a:r>
            <a:br>
              <a:rPr lang="fr-FR" sz="3200" b="1" dirty="0" smtClean="0">
                <a:solidFill>
                  <a:srgbClr val="245762"/>
                </a:solidFill>
                <a:latin typeface="Arial" panose="020B0604020202020204" pitchFamily="34" charset="0"/>
                <a:cs typeface="Arial" panose="020B0604020202020204" pitchFamily="34" charset="0"/>
              </a:rPr>
            </a:br>
            <a:r>
              <a:rPr lang="fr-FR" sz="3200" b="1" dirty="0" smtClean="0">
                <a:solidFill>
                  <a:srgbClr val="245762"/>
                </a:solidFill>
                <a:latin typeface="Arial" panose="020B0604020202020204" pitchFamily="34" charset="0"/>
                <a:cs typeface="Arial" panose="020B0604020202020204" pitchFamily="34" charset="0"/>
              </a:rPr>
              <a:t>JETABLES VS réutilisables</a:t>
            </a:r>
            <a:endParaRPr lang="fr-FR" sz="3200" b="1" dirty="0">
              <a:solidFill>
                <a:srgbClr val="24576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14573" y="2064889"/>
            <a:ext cx="1339392" cy="333113"/>
          </a:xfrm>
          <a:solidFill>
            <a:schemeClr val="accent4">
              <a:lumMod val="40000"/>
              <a:lumOff val="60000"/>
            </a:schemeClr>
          </a:solidFill>
        </p:spPr>
        <p:txBody>
          <a:bodyPr anchor="ctr">
            <a:normAutofit fontScale="92500" lnSpcReduction="10000"/>
          </a:bodyPr>
          <a:lstStyle/>
          <a:p>
            <a:pPr marL="0" indent="0">
              <a:buNone/>
            </a:pPr>
            <a:r>
              <a:rPr lang="fr-FR" sz="2000" b="1" dirty="0" smtClean="0">
                <a:solidFill>
                  <a:srgbClr val="245762"/>
                </a:solidFill>
                <a:latin typeface="Arial" panose="020B0604020202020204" pitchFamily="34" charset="0"/>
                <a:cs typeface="Arial" panose="020B0604020202020204" pitchFamily="34" charset="0"/>
              </a:rPr>
              <a:t>JETABLE</a:t>
            </a:r>
            <a:endParaRPr lang="fr-FR" sz="2000" b="1" dirty="0">
              <a:solidFill>
                <a:srgbClr val="245762"/>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7001">
            <a:off x="4136738" y="1894025"/>
            <a:ext cx="3390386" cy="4066635"/>
          </a:xfrm>
          <a:prstGeom prst="rect">
            <a:avLst/>
          </a:prstGeom>
        </p:spPr>
      </p:pic>
      <p:sp>
        <p:nvSpPr>
          <p:cNvPr id="6" name="Espace réservé du contenu 2"/>
          <p:cNvSpPr txBox="1">
            <a:spLocks/>
          </p:cNvSpPr>
          <p:nvPr/>
        </p:nvSpPr>
        <p:spPr>
          <a:xfrm>
            <a:off x="7769147" y="2064889"/>
            <a:ext cx="2194986" cy="333113"/>
          </a:xfrm>
          <a:prstGeom prst="rect">
            <a:avLst/>
          </a:prstGeom>
          <a:solidFill>
            <a:schemeClr val="accent4"/>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chemeClr val="bg1"/>
                </a:solidFill>
                <a:latin typeface="Arial" panose="020B0604020202020204" pitchFamily="34" charset="0"/>
                <a:cs typeface="Arial" panose="020B0604020202020204" pitchFamily="34" charset="0"/>
              </a:rPr>
              <a:t>RÉUTILISABLES</a:t>
            </a:r>
          </a:p>
        </p:txBody>
      </p:sp>
      <p:sp>
        <p:nvSpPr>
          <p:cNvPr id="8" name="Rectangle 7"/>
          <p:cNvSpPr/>
          <p:nvPr/>
        </p:nvSpPr>
        <p:spPr>
          <a:xfrm>
            <a:off x="495287" y="2752210"/>
            <a:ext cx="3118067" cy="830997"/>
          </a:xfrm>
          <a:prstGeom prst="rect">
            <a:avLst/>
          </a:prstGeom>
        </p:spPr>
        <p:txBody>
          <a:bodyPr wrap="square">
            <a:spAutoFit/>
          </a:bodyPr>
          <a:lstStyle/>
          <a:p>
            <a:r>
              <a:rPr lang="fr-FR" sz="1600" b="1" dirty="0" smtClean="0">
                <a:solidFill>
                  <a:srgbClr val="245762"/>
                </a:solidFill>
                <a:latin typeface="Arial" panose="020B0604020202020204" pitchFamily="34" charset="0"/>
                <a:cs typeface="Arial" panose="020B0604020202020204" pitchFamily="34" charset="0"/>
              </a:rPr>
              <a:t>Composition :</a:t>
            </a:r>
          </a:p>
          <a:p>
            <a:r>
              <a:rPr lang="fr-FR" sz="1600" dirty="0">
                <a:solidFill>
                  <a:srgbClr val="245762"/>
                </a:solidFill>
                <a:latin typeface="Arial" panose="020B0604020202020204" pitchFamily="34" charset="0"/>
                <a:cs typeface="Arial" panose="020B0604020202020204" pitchFamily="34" charset="0"/>
              </a:rPr>
              <a:t>Plastique, cellulose, parfums de synthèse, additifs</a:t>
            </a:r>
            <a:r>
              <a:rPr lang="fr-FR" sz="1600" dirty="0" smtClean="0">
                <a:solidFill>
                  <a:srgbClr val="245762"/>
                </a:solidFill>
                <a:latin typeface="Arial" panose="020B0604020202020204" pitchFamily="34" charset="0"/>
                <a:cs typeface="Arial" panose="020B0604020202020204" pitchFamily="34" charset="0"/>
              </a:rPr>
              <a:t>…</a:t>
            </a:r>
            <a:endParaRPr lang="fr-FR" sz="1600" dirty="0">
              <a:solidFill>
                <a:srgbClr val="245762"/>
              </a:solidFill>
              <a:latin typeface="Arial" panose="020B0604020202020204" pitchFamily="34" charset="0"/>
              <a:cs typeface="Arial" panose="020B0604020202020204" pitchFamily="34" charset="0"/>
            </a:endParaRPr>
          </a:p>
        </p:txBody>
      </p:sp>
      <p:sp>
        <p:nvSpPr>
          <p:cNvPr id="14" name="ZoneTexte 13"/>
          <p:cNvSpPr txBox="1"/>
          <p:nvPr/>
        </p:nvSpPr>
        <p:spPr>
          <a:xfrm>
            <a:off x="514573" y="4618141"/>
            <a:ext cx="3581173" cy="830997"/>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Estimatif sur 5 ans :</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 237€ de budget</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 1200 serviettes </a:t>
            </a:r>
            <a:r>
              <a:rPr lang="fr-FR" sz="1600" dirty="0" smtClean="0">
                <a:solidFill>
                  <a:srgbClr val="245762"/>
                </a:solidFill>
                <a:latin typeface="Arial" panose="020B0604020202020204" pitchFamily="34" charset="0"/>
                <a:cs typeface="Arial" panose="020B0604020202020204" pitchFamily="34" charset="0"/>
              </a:rPr>
              <a:t>jetées</a:t>
            </a:r>
            <a:endParaRPr lang="fr-FR" sz="1600" dirty="0">
              <a:solidFill>
                <a:srgbClr val="245762"/>
              </a:solidFill>
              <a:latin typeface="Arial" panose="020B0604020202020204" pitchFamily="34" charset="0"/>
              <a:cs typeface="Arial" panose="020B0604020202020204" pitchFamily="34" charset="0"/>
            </a:endParaRPr>
          </a:p>
        </p:txBody>
      </p:sp>
      <p:sp>
        <p:nvSpPr>
          <p:cNvPr id="21" name="Rectangle 20"/>
          <p:cNvSpPr/>
          <p:nvPr/>
        </p:nvSpPr>
        <p:spPr>
          <a:xfrm>
            <a:off x="7689272" y="2875321"/>
            <a:ext cx="4155305" cy="584775"/>
          </a:xfrm>
          <a:prstGeom prst="rect">
            <a:avLst/>
          </a:prstGeom>
        </p:spPr>
        <p:txBody>
          <a:bodyPr wrap="none">
            <a:spAutoFit/>
          </a:bodyPr>
          <a:lstStyle/>
          <a:p>
            <a:r>
              <a:rPr lang="fr-FR" sz="1600" b="1" dirty="0" smtClean="0">
                <a:solidFill>
                  <a:srgbClr val="245762"/>
                </a:solidFill>
                <a:latin typeface="Arial" panose="020B0604020202020204" pitchFamily="34" charset="0"/>
                <a:cs typeface="Arial" panose="020B0604020202020204" pitchFamily="34" charset="0"/>
              </a:rPr>
              <a:t>Composition : </a:t>
            </a:r>
          </a:p>
          <a:p>
            <a:r>
              <a:rPr lang="fr-FR" sz="1600" dirty="0" smtClean="0">
                <a:solidFill>
                  <a:srgbClr val="245762"/>
                </a:solidFill>
                <a:latin typeface="Arial" panose="020B0604020202020204" pitchFamily="34" charset="0"/>
                <a:cs typeface="Arial" panose="020B0604020202020204" pitchFamily="34" charset="0"/>
              </a:rPr>
              <a:t>Coton</a:t>
            </a:r>
            <a:r>
              <a:rPr lang="fr-FR" sz="1600" dirty="0">
                <a:solidFill>
                  <a:srgbClr val="245762"/>
                </a:solidFill>
                <a:latin typeface="Arial" panose="020B0604020202020204" pitchFamily="34" charset="0"/>
                <a:cs typeface="Arial" panose="020B0604020202020204" pitchFamily="34" charset="0"/>
              </a:rPr>
              <a:t>, bambou, </a:t>
            </a:r>
            <a:r>
              <a:rPr lang="fr-FR" sz="1600" dirty="0" smtClean="0">
                <a:solidFill>
                  <a:srgbClr val="245762"/>
                </a:solidFill>
                <a:latin typeface="Arial" panose="020B0604020202020204" pitchFamily="34" charset="0"/>
                <a:cs typeface="Arial" panose="020B0604020202020204" pitchFamily="34" charset="0"/>
              </a:rPr>
              <a:t>chanvre, </a:t>
            </a:r>
            <a:r>
              <a:rPr lang="fr-FR" sz="1600" dirty="0">
                <a:solidFill>
                  <a:srgbClr val="245762"/>
                </a:solidFill>
                <a:latin typeface="Arial" panose="020B0604020202020204" pitchFamily="34" charset="0"/>
                <a:cs typeface="Arial" panose="020B0604020202020204" pitchFamily="34" charset="0"/>
              </a:rPr>
              <a:t>polyester PUL</a:t>
            </a:r>
            <a:r>
              <a:rPr lang="fr-FR" sz="1600" dirty="0" smtClean="0">
                <a:solidFill>
                  <a:srgbClr val="245762"/>
                </a:solidFill>
                <a:latin typeface="Arial" panose="020B0604020202020204" pitchFamily="34" charset="0"/>
                <a:cs typeface="Arial" panose="020B0604020202020204" pitchFamily="34" charset="0"/>
              </a:rPr>
              <a:t>…</a:t>
            </a:r>
            <a:endParaRPr lang="fr-FR" sz="1600" dirty="0">
              <a:solidFill>
                <a:srgbClr val="245762"/>
              </a:solidFill>
              <a:latin typeface="Arial" panose="020B0604020202020204" pitchFamily="34" charset="0"/>
              <a:cs typeface="Arial" panose="020B0604020202020204" pitchFamily="34" charset="0"/>
            </a:endParaRPr>
          </a:p>
        </p:txBody>
      </p:sp>
      <p:sp>
        <p:nvSpPr>
          <p:cNvPr id="22" name="ZoneTexte 21"/>
          <p:cNvSpPr txBox="1"/>
          <p:nvPr/>
        </p:nvSpPr>
        <p:spPr>
          <a:xfrm>
            <a:off x="7689272" y="4618141"/>
            <a:ext cx="3581173" cy="830997"/>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Estimatif sur 5 ans :</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 141</a:t>
            </a:r>
            <a:r>
              <a:rPr lang="fr-FR" sz="1600" dirty="0" smtClean="0">
                <a:solidFill>
                  <a:srgbClr val="245762"/>
                </a:solidFill>
                <a:latin typeface="Arial" panose="020B0604020202020204" pitchFamily="34" charset="0"/>
                <a:cs typeface="Arial" panose="020B0604020202020204" pitchFamily="34" charset="0"/>
              </a:rPr>
              <a:t>€ </a:t>
            </a:r>
            <a:r>
              <a:rPr lang="fr-FR" sz="1600" dirty="0">
                <a:solidFill>
                  <a:srgbClr val="245762"/>
                </a:solidFill>
                <a:latin typeface="Arial" panose="020B0604020202020204" pitchFamily="34" charset="0"/>
                <a:cs typeface="Arial" panose="020B0604020202020204" pitchFamily="34" charset="0"/>
              </a:rPr>
              <a:t>de budget</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 12 serviettes </a:t>
            </a:r>
            <a:r>
              <a:rPr lang="fr-FR" sz="1600" dirty="0" smtClean="0">
                <a:solidFill>
                  <a:srgbClr val="245762"/>
                </a:solidFill>
                <a:latin typeface="Arial" panose="020B0604020202020204" pitchFamily="34" charset="0"/>
                <a:cs typeface="Arial" panose="020B0604020202020204" pitchFamily="34" charset="0"/>
              </a:rPr>
              <a:t>utilisées</a:t>
            </a:r>
            <a:endParaRPr lang="fr-FR" sz="1600" dirty="0">
              <a:solidFill>
                <a:srgbClr val="245762"/>
              </a:solidFill>
              <a:latin typeface="Arial" panose="020B0604020202020204" pitchFamily="34" charset="0"/>
              <a:cs typeface="Arial" panose="020B0604020202020204" pitchFamily="34" charset="0"/>
            </a:endParaRPr>
          </a:p>
        </p:txBody>
      </p:sp>
      <p:sp>
        <p:nvSpPr>
          <p:cNvPr id="24" name="ZoneTexte 23"/>
          <p:cNvSpPr txBox="1"/>
          <p:nvPr/>
        </p:nvSpPr>
        <p:spPr>
          <a:xfrm>
            <a:off x="6694828" y="5584610"/>
            <a:ext cx="5118630" cy="584775"/>
          </a:xfrm>
          <a:prstGeom prst="rect">
            <a:avLst/>
          </a:prstGeom>
          <a:noFill/>
        </p:spPr>
        <p:txBody>
          <a:bodyPr wrap="square" rtlCol="0">
            <a:spAutoFit/>
          </a:bodyPr>
          <a:lstStyle/>
          <a:p>
            <a:pPr algn="ctr"/>
            <a:r>
              <a:rPr lang="fr-FR" sz="1600" dirty="0" smtClean="0">
                <a:solidFill>
                  <a:srgbClr val="245762"/>
                </a:solidFill>
                <a:latin typeface="Arial" panose="020B0604020202020204" pitchFamily="34" charset="0"/>
                <a:cs typeface="Arial" panose="020B0604020202020204" pitchFamily="34" charset="0"/>
              </a:rPr>
              <a:t>Existe en différents formats (jours/nuit) et pour différents flux (faible/modéré/abondant)</a:t>
            </a:r>
          </a:p>
        </p:txBody>
      </p:sp>
      <p:cxnSp>
        <p:nvCxnSpPr>
          <p:cNvPr id="26" name="Connecteur droit 25"/>
          <p:cNvCxnSpPr/>
          <p:nvPr/>
        </p:nvCxnSpPr>
        <p:spPr>
          <a:xfrm flipV="1">
            <a:off x="5078903" y="1485078"/>
            <a:ext cx="1442363" cy="4624207"/>
          </a:xfrm>
          <a:prstGeom prst="line">
            <a:avLst/>
          </a:prstGeom>
          <a:ln w="19050">
            <a:solidFill>
              <a:srgbClr val="245762"/>
            </a:solidFill>
            <a:prstDash val="das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689272" y="3764220"/>
            <a:ext cx="4240602" cy="584775"/>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Coût d’une serviette lavable :</a:t>
            </a:r>
          </a:p>
          <a:p>
            <a:r>
              <a:rPr lang="fr-FR" sz="1600" dirty="0" smtClean="0">
                <a:solidFill>
                  <a:srgbClr val="245762"/>
                </a:solidFill>
                <a:latin typeface="Arial" panose="020B0604020202020204" pitchFamily="34" charset="0"/>
                <a:cs typeface="Arial" panose="020B0604020202020204" pitchFamily="34" charset="0"/>
              </a:rPr>
              <a:t>Entre 7€ et 20€</a:t>
            </a:r>
          </a:p>
        </p:txBody>
      </p:sp>
      <p:sp>
        <p:nvSpPr>
          <p:cNvPr id="29" name="ZoneTexte 28"/>
          <p:cNvSpPr txBox="1"/>
          <p:nvPr/>
        </p:nvSpPr>
        <p:spPr>
          <a:xfrm>
            <a:off x="456745" y="3764220"/>
            <a:ext cx="4240602" cy="584775"/>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Coût d’une serviette :</a:t>
            </a:r>
          </a:p>
          <a:p>
            <a:r>
              <a:rPr lang="fr-FR" sz="1600" dirty="0" smtClean="0">
                <a:solidFill>
                  <a:srgbClr val="245762"/>
                </a:solidFill>
                <a:latin typeface="Arial" panose="020B0604020202020204" pitchFamily="34" charset="0"/>
                <a:cs typeface="Arial" panose="020B0604020202020204" pitchFamily="34" charset="0"/>
              </a:rPr>
              <a:t>Entre 0,14€ et 0,40€</a:t>
            </a:r>
          </a:p>
        </p:txBody>
      </p:sp>
      <p:cxnSp>
        <p:nvCxnSpPr>
          <p:cNvPr id="9" name="Connecteur droit 8"/>
          <p:cNvCxnSpPr/>
          <p:nvPr/>
        </p:nvCxnSpPr>
        <p:spPr>
          <a:xfrm>
            <a:off x="514573" y="1384131"/>
            <a:ext cx="5119311"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8" grpId="0"/>
      <p:bldP spid="14" grpId="0"/>
      <p:bldP spid="21" grpId="0"/>
      <p:bldP spid="22" grpId="0"/>
      <p:bldP spid="24"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1196" y="2856079"/>
            <a:ext cx="3581173"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Communication peu transparente</a:t>
            </a:r>
            <a:endParaRPr lang="fr-FR" sz="1600" dirty="0">
              <a:solidFill>
                <a:srgbClr val="245762"/>
              </a:solidFill>
              <a:latin typeface="Arial" panose="020B0604020202020204" pitchFamily="34" charset="0"/>
              <a:cs typeface="Arial" panose="020B0604020202020204" pitchFamily="34" charset="0"/>
            </a:endParaRPr>
          </a:p>
        </p:txBody>
      </p:sp>
      <p:sp>
        <p:nvSpPr>
          <p:cNvPr id="5" name="ZoneTexte 4"/>
          <p:cNvSpPr txBox="1"/>
          <p:nvPr/>
        </p:nvSpPr>
        <p:spPr>
          <a:xfrm>
            <a:off x="211196" y="3762345"/>
            <a:ext cx="5290250" cy="584775"/>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Fabrication et utilisation à </a:t>
            </a:r>
            <a:r>
              <a:rPr lang="fr-FR" sz="1600" b="1" dirty="0" smtClean="0">
                <a:solidFill>
                  <a:srgbClr val="245762"/>
                </a:solidFill>
                <a:latin typeface="Arial" panose="020B0604020202020204" pitchFamily="34" charset="0"/>
                <a:cs typeface="Arial" panose="020B0604020202020204" pitchFamily="34" charset="0"/>
              </a:rPr>
              <a:t>fort impact environnemental</a:t>
            </a:r>
            <a:endParaRPr lang="fr-FR" sz="1600" dirty="0">
              <a:solidFill>
                <a:srgbClr val="245762"/>
              </a:solidFill>
              <a:latin typeface="Arial" panose="020B0604020202020204" pitchFamily="34" charset="0"/>
              <a:cs typeface="Arial" panose="020B0604020202020204" pitchFamily="34" charset="0"/>
            </a:endParaRPr>
          </a:p>
        </p:txBody>
      </p:sp>
      <p:sp>
        <p:nvSpPr>
          <p:cNvPr id="6" name="ZoneTexte 5"/>
          <p:cNvSpPr txBox="1"/>
          <p:nvPr/>
        </p:nvSpPr>
        <p:spPr>
          <a:xfrm>
            <a:off x="211196" y="4578161"/>
            <a:ext cx="4095333"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Composants nocifs selon une étude de l’ANSES</a:t>
            </a:r>
            <a:endParaRPr lang="fr-FR" sz="1600" dirty="0">
              <a:solidFill>
                <a:srgbClr val="245762"/>
              </a:solidFill>
              <a:latin typeface="Arial" panose="020B0604020202020204" pitchFamily="34" charset="0"/>
              <a:cs typeface="Arial" panose="020B0604020202020204" pitchFamily="34" charset="0"/>
            </a:endParaRPr>
          </a:p>
        </p:txBody>
      </p:sp>
      <p:sp>
        <p:nvSpPr>
          <p:cNvPr id="17" name="ZoneTexte 16"/>
          <p:cNvSpPr txBox="1"/>
          <p:nvPr/>
        </p:nvSpPr>
        <p:spPr>
          <a:xfrm>
            <a:off x="7769147" y="2979189"/>
            <a:ext cx="3581173"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Douces et confortables</a:t>
            </a:r>
            <a:endParaRPr lang="fr-FR" sz="1600" dirty="0">
              <a:solidFill>
                <a:srgbClr val="245762"/>
              </a:solidFill>
              <a:latin typeface="Arial" panose="020B0604020202020204" pitchFamily="34" charset="0"/>
              <a:cs typeface="Arial" panose="020B0604020202020204" pitchFamily="34" charset="0"/>
            </a:endParaRPr>
          </a:p>
        </p:txBody>
      </p:sp>
      <p:sp>
        <p:nvSpPr>
          <p:cNvPr id="18" name="ZoneTexte 17"/>
          <p:cNvSpPr txBox="1"/>
          <p:nvPr/>
        </p:nvSpPr>
        <p:spPr>
          <a:xfrm>
            <a:off x="7769147" y="3762345"/>
            <a:ext cx="3581173"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Composition saine</a:t>
            </a:r>
            <a:endParaRPr lang="fr-FR" sz="1600" dirty="0">
              <a:solidFill>
                <a:srgbClr val="245762"/>
              </a:solidFill>
              <a:latin typeface="Arial" panose="020B0604020202020204" pitchFamily="34" charset="0"/>
              <a:cs typeface="Arial" panose="020B0604020202020204" pitchFamily="34" charset="0"/>
            </a:endParaRPr>
          </a:p>
        </p:txBody>
      </p:sp>
      <p:sp>
        <p:nvSpPr>
          <p:cNvPr id="19" name="ZoneTexte 18"/>
          <p:cNvSpPr txBox="1"/>
          <p:nvPr/>
        </p:nvSpPr>
        <p:spPr>
          <a:xfrm>
            <a:off x="7769147" y="4701271"/>
            <a:ext cx="3581173"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Écologiques et économiques</a:t>
            </a:r>
            <a:endParaRPr lang="fr-FR" sz="1600" dirty="0">
              <a:solidFill>
                <a:srgbClr val="245762"/>
              </a:solidFill>
              <a:latin typeface="Arial" panose="020B0604020202020204" pitchFamily="34" charset="0"/>
              <a:cs typeface="Arial" panose="020B0604020202020204" pitchFamily="34" charset="0"/>
            </a:endParaRPr>
          </a:p>
        </p:txBody>
      </p:sp>
      <p:sp>
        <p:nvSpPr>
          <p:cNvPr id="22" name="Espace réservé du contenu 2"/>
          <p:cNvSpPr txBox="1">
            <a:spLocks/>
          </p:cNvSpPr>
          <p:nvPr/>
        </p:nvSpPr>
        <p:spPr>
          <a:xfrm>
            <a:off x="514573" y="2133714"/>
            <a:ext cx="1339392" cy="333113"/>
          </a:xfrm>
          <a:prstGeom prst="rect">
            <a:avLst/>
          </a:prstGeom>
          <a:solidFill>
            <a:schemeClr val="accent4">
              <a:lumMod val="40000"/>
              <a:lumOff val="60000"/>
            </a:schemeClr>
          </a:solid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dirty="0" smtClean="0">
                <a:solidFill>
                  <a:srgbClr val="245762"/>
                </a:solidFill>
                <a:latin typeface="Arial" panose="020B0604020202020204" pitchFamily="34" charset="0"/>
                <a:cs typeface="Arial" panose="020B0604020202020204" pitchFamily="34" charset="0"/>
              </a:rPr>
              <a:t>JETABLE</a:t>
            </a:r>
            <a:endParaRPr lang="fr-FR" sz="2000" b="1" dirty="0">
              <a:solidFill>
                <a:srgbClr val="245762"/>
              </a:solidFill>
              <a:latin typeface="Arial" panose="020B0604020202020204" pitchFamily="34" charset="0"/>
              <a:cs typeface="Arial" panose="020B0604020202020204" pitchFamily="34" charset="0"/>
            </a:endParaRPr>
          </a:p>
        </p:txBody>
      </p:sp>
      <p:sp>
        <p:nvSpPr>
          <p:cNvPr id="23" name="Espace réservé du contenu 2"/>
          <p:cNvSpPr txBox="1">
            <a:spLocks/>
          </p:cNvSpPr>
          <p:nvPr/>
        </p:nvSpPr>
        <p:spPr>
          <a:xfrm>
            <a:off x="7769146" y="2133714"/>
            <a:ext cx="2119572" cy="333113"/>
          </a:xfrm>
          <a:prstGeom prst="rect">
            <a:avLst/>
          </a:prstGeom>
          <a:solidFill>
            <a:schemeClr val="accent4"/>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smtClean="0">
                <a:solidFill>
                  <a:schemeClr val="bg1"/>
                </a:solidFill>
                <a:latin typeface="Arial" panose="020B0604020202020204" pitchFamily="34" charset="0"/>
                <a:cs typeface="Arial" panose="020B0604020202020204" pitchFamily="34" charset="0"/>
              </a:rPr>
              <a:t>RÉUTILISABLES</a:t>
            </a:r>
            <a:endParaRPr lang="fr-FR" sz="2000" b="1" dirty="0">
              <a:solidFill>
                <a:schemeClr val="bg1"/>
              </a:solidFill>
              <a:latin typeface="Arial" panose="020B0604020202020204" pitchFamily="34" charset="0"/>
              <a:cs typeface="Arial" panose="020B0604020202020204" pitchFamily="34" charset="0"/>
            </a:endParaRPr>
          </a:p>
        </p:txBody>
      </p:sp>
      <p:sp>
        <p:nvSpPr>
          <p:cNvPr id="24" name="Titre 1"/>
          <p:cNvSpPr txBox="1">
            <a:spLocks/>
          </p:cNvSpPr>
          <p:nvPr/>
        </p:nvSpPr>
        <p:spPr>
          <a:xfrm>
            <a:off x="470554" y="172478"/>
            <a:ext cx="10515600" cy="11821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LES SERVIETTES </a:t>
            </a:r>
            <a:br>
              <a:rPr lang="fr-FR" sz="3200" b="1" dirty="0" smtClean="0">
                <a:solidFill>
                  <a:srgbClr val="245762"/>
                </a:solidFill>
                <a:latin typeface="Arial" panose="020B0604020202020204" pitchFamily="34" charset="0"/>
                <a:cs typeface="Arial" panose="020B0604020202020204" pitchFamily="34" charset="0"/>
              </a:rPr>
            </a:br>
            <a:r>
              <a:rPr lang="fr-FR" sz="3200" b="1" dirty="0" smtClean="0">
                <a:solidFill>
                  <a:srgbClr val="245762"/>
                </a:solidFill>
                <a:latin typeface="Arial" panose="020B0604020202020204" pitchFamily="34" charset="0"/>
                <a:cs typeface="Arial" panose="020B0604020202020204" pitchFamily="34" charset="0"/>
              </a:rPr>
              <a:t>JETABLES VS réutilisables</a:t>
            </a:r>
            <a:endParaRPr lang="fr-FR" sz="3200" b="1" dirty="0">
              <a:solidFill>
                <a:srgbClr val="245762"/>
              </a:solidFill>
              <a:latin typeface="Arial" panose="020B0604020202020204" pitchFamily="34" charset="0"/>
              <a:cs typeface="Arial" panose="020B0604020202020204" pitchFamily="34" charset="0"/>
            </a:endParaRPr>
          </a:p>
        </p:txBody>
      </p:sp>
      <p:cxnSp>
        <p:nvCxnSpPr>
          <p:cNvPr id="25" name="Connecteur droit 24"/>
          <p:cNvCxnSpPr/>
          <p:nvPr/>
        </p:nvCxnSpPr>
        <p:spPr>
          <a:xfrm>
            <a:off x="514573" y="1384131"/>
            <a:ext cx="5119311"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7001">
            <a:off x="4136738" y="1962850"/>
            <a:ext cx="3390386" cy="4066635"/>
          </a:xfrm>
          <a:prstGeom prst="rect">
            <a:avLst/>
          </a:prstGeom>
        </p:spPr>
      </p:pic>
      <p:cxnSp>
        <p:nvCxnSpPr>
          <p:cNvPr id="27" name="Connecteur droit 26"/>
          <p:cNvCxnSpPr/>
          <p:nvPr/>
        </p:nvCxnSpPr>
        <p:spPr>
          <a:xfrm flipV="1">
            <a:off x="5078903" y="1553903"/>
            <a:ext cx="1442363" cy="4624207"/>
          </a:xfrm>
          <a:prstGeom prst="line">
            <a:avLst/>
          </a:prstGeom>
          <a:ln w="19050">
            <a:solidFill>
              <a:srgbClr val="2457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470554" y="324529"/>
            <a:ext cx="10515600" cy="100645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LES CULOTTES ET SERVIETTES </a:t>
            </a:r>
            <a:br>
              <a:rPr lang="fr-FR" sz="3200" b="1" dirty="0" smtClean="0">
                <a:solidFill>
                  <a:srgbClr val="245762"/>
                </a:solidFill>
                <a:latin typeface="Arial" panose="020B0604020202020204" pitchFamily="34" charset="0"/>
                <a:cs typeface="Arial" panose="020B0604020202020204" pitchFamily="34" charset="0"/>
              </a:rPr>
            </a:br>
            <a:r>
              <a:rPr lang="fr-FR" sz="3200" b="1" dirty="0" smtClean="0">
                <a:solidFill>
                  <a:srgbClr val="245762"/>
                </a:solidFill>
                <a:latin typeface="Arial" panose="020B0604020202020204" pitchFamily="34" charset="0"/>
                <a:cs typeface="Arial" panose="020B0604020202020204" pitchFamily="34" charset="0"/>
              </a:rPr>
              <a:t>réutilisables</a:t>
            </a:r>
            <a:endParaRPr lang="fr-FR" sz="3200" b="1" dirty="0">
              <a:solidFill>
                <a:srgbClr val="245762"/>
              </a:solidFill>
              <a:latin typeface="Arial" panose="020B0604020202020204" pitchFamily="34" charset="0"/>
              <a:cs typeface="Arial" panose="020B0604020202020204" pitchFamily="34" charset="0"/>
            </a:endParaRPr>
          </a:p>
        </p:txBody>
      </p:sp>
      <p:sp>
        <p:nvSpPr>
          <p:cNvPr id="17" name="ZoneTexte 16"/>
          <p:cNvSpPr txBox="1"/>
          <p:nvPr/>
        </p:nvSpPr>
        <p:spPr>
          <a:xfrm>
            <a:off x="6546279" y="2844225"/>
            <a:ext cx="4439873"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Composition et caractéristiques similaires aux serviettes réutilisables</a:t>
            </a:r>
            <a:endParaRPr lang="fr-FR" sz="1600" dirty="0">
              <a:solidFill>
                <a:srgbClr val="245762"/>
              </a:solidFill>
              <a:latin typeface="Arial" panose="020B0604020202020204" pitchFamily="34" charset="0"/>
              <a:cs typeface="Arial" panose="020B0604020202020204" pitchFamily="34" charset="0"/>
            </a:endParaRPr>
          </a:p>
        </p:txBody>
      </p:sp>
      <p:sp>
        <p:nvSpPr>
          <p:cNvPr id="18" name="ZoneTexte 17"/>
          <p:cNvSpPr txBox="1"/>
          <p:nvPr/>
        </p:nvSpPr>
        <p:spPr>
          <a:xfrm>
            <a:off x="6546279" y="3702937"/>
            <a:ext cx="3581173"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Plus discrète et esthétique</a:t>
            </a:r>
            <a:endParaRPr lang="fr-FR" sz="1600" dirty="0">
              <a:solidFill>
                <a:srgbClr val="245762"/>
              </a:solidFill>
              <a:latin typeface="Arial" panose="020B0604020202020204" pitchFamily="34" charset="0"/>
              <a:cs typeface="Arial" panose="020B0604020202020204" pitchFamily="34" charset="0"/>
            </a:endParaRPr>
          </a:p>
        </p:txBody>
      </p:sp>
      <p:sp>
        <p:nvSpPr>
          <p:cNvPr id="19" name="ZoneTexte 18"/>
          <p:cNvSpPr txBox="1"/>
          <p:nvPr/>
        </p:nvSpPr>
        <p:spPr>
          <a:xfrm>
            <a:off x="6546279" y="4260542"/>
            <a:ext cx="3581173"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Entre 15€ et 40€</a:t>
            </a:r>
            <a:endParaRPr lang="fr-FR" sz="1600" dirty="0">
              <a:solidFill>
                <a:srgbClr val="245762"/>
              </a:solidFill>
              <a:latin typeface="Arial" panose="020B0604020202020204" pitchFamily="34" charset="0"/>
              <a:cs typeface="Arial" panose="020B0604020202020204" pitchFamily="34" charset="0"/>
            </a:endParaRPr>
          </a:p>
        </p:txBody>
      </p:sp>
      <p:sp>
        <p:nvSpPr>
          <p:cNvPr id="20" name="ZoneTexte 19"/>
          <p:cNvSpPr txBox="1"/>
          <p:nvPr/>
        </p:nvSpPr>
        <p:spPr>
          <a:xfrm>
            <a:off x="470554" y="1684829"/>
            <a:ext cx="9115898" cy="338554"/>
          </a:xfrm>
          <a:prstGeom prst="rect">
            <a:avLst/>
          </a:prstGeom>
          <a:noFill/>
        </p:spPr>
        <p:txBody>
          <a:bodyPr wrap="square" rtlCol="0">
            <a:spAutoFit/>
          </a:bodyPr>
          <a:lstStyle/>
          <a:p>
            <a:r>
              <a:rPr lang="fr-FR" sz="1600" b="1" dirty="0" smtClean="0">
                <a:solidFill>
                  <a:schemeClr val="accent4"/>
                </a:solidFill>
                <a:latin typeface="Arial" panose="020B0604020202020204" pitchFamily="34" charset="0"/>
                <a:cs typeface="Arial" panose="020B0604020202020204" pitchFamily="34" charset="0"/>
              </a:rPr>
              <a:t>AUTRE ALTERNATIVE AUX SERVIETTES JETABLES : LA CULOTTE MENSTRUELLE</a:t>
            </a:r>
            <a:endParaRPr lang="fr-FR" sz="1600" dirty="0">
              <a:solidFill>
                <a:schemeClr val="accent4"/>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2064">
            <a:off x="508454" y="2408964"/>
            <a:ext cx="6008297" cy="4041713"/>
          </a:xfrm>
          <a:prstGeom prst="rect">
            <a:avLst/>
          </a:prstGeom>
          <a:effectLst>
            <a:outerShdw blurRad="50800" dist="38100" dir="2700000" algn="tl" rotWithShape="0">
              <a:prstClr val="black">
                <a:alpha val="40000"/>
              </a:prstClr>
            </a:outerShdw>
          </a:effectLst>
        </p:spPr>
      </p:pic>
      <p:cxnSp>
        <p:nvCxnSpPr>
          <p:cNvPr id="8" name="Connecteur droit 7"/>
          <p:cNvCxnSpPr/>
          <p:nvPr/>
        </p:nvCxnSpPr>
        <p:spPr>
          <a:xfrm>
            <a:off x="514573" y="1384131"/>
            <a:ext cx="6495827"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9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312" y="2258303"/>
            <a:ext cx="10807191" cy="3036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70554" y="1711125"/>
            <a:ext cx="9056904" cy="338554"/>
          </a:xfrm>
          <a:prstGeom prst="rect">
            <a:avLst/>
          </a:prstGeom>
          <a:noFill/>
        </p:spPr>
        <p:txBody>
          <a:bodyPr wrap="square" rtlCol="0">
            <a:spAutoFit/>
          </a:bodyPr>
          <a:lstStyle/>
          <a:p>
            <a:r>
              <a:rPr lang="fr-FR" sz="1600" b="1" dirty="0" smtClean="0">
                <a:solidFill>
                  <a:schemeClr val="accent4"/>
                </a:solidFill>
                <a:latin typeface="Arial" panose="020B0604020202020204" pitchFamily="34" charset="0"/>
                <a:cs typeface="Arial" panose="020B0604020202020204" pitchFamily="34" charset="0"/>
              </a:rPr>
              <a:t>COMMENT BIEN ENTRETENIR SES SERVIETTES ET SES CULOTTES MENSTRUELLES ?</a:t>
            </a:r>
            <a:endParaRPr lang="fr-FR" sz="1600" dirty="0">
              <a:solidFill>
                <a:schemeClr val="accent4"/>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194" y="2122284"/>
            <a:ext cx="1795610" cy="198528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94" y="2258304"/>
            <a:ext cx="1660498" cy="1982495"/>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5483" y="2258304"/>
            <a:ext cx="1577226" cy="1827486"/>
          </a:xfrm>
          <a:prstGeom prst="rect">
            <a:avLst/>
          </a:prstGeom>
        </p:spPr>
      </p:pic>
      <p:sp>
        <p:nvSpPr>
          <p:cNvPr id="11" name="ZoneTexte 10"/>
          <p:cNvSpPr txBox="1"/>
          <p:nvPr/>
        </p:nvSpPr>
        <p:spPr>
          <a:xfrm>
            <a:off x="1826199" y="4205895"/>
            <a:ext cx="2084889" cy="584775"/>
          </a:xfrm>
          <a:prstGeom prst="rect">
            <a:avLst/>
          </a:prstGeom>
          <a:noFill/>
        </p:spPr>
        <p:txBody>
          <a:bodyPr wrap="square" rtlCol="0">
            <a:spAutoFit/>
          </a:bodyPr>
          <a:lstStyle/>
          <a:p>
            <a:pPr algn="ctr"/>
            <a:r>
              <a:rPr lang="fr-FR" sz="1600" b="1" dirty="0" smtClean="0">
                <a:solidFill>
                  <a:srgbClr val="245762"/>
                </a:solidFill>
                <a:latin typeface="Arial" panose="020B0604020202020204" pitchFamily="34" charset="0"/>
                <a:cs typeface="Arial" panose="020B0604020202020204" pitchFamily="34" charset="0"/>
              </a:rPr>
              <a:t>Trempage ou prélavage à la main</a:t>
            </a:r>
            <a:endParaRPr lang="fr-FR" sz="1600" dirty="0">
              <a:solidFill>
                <a:srgbClr val="245762"/>
              </a:solidFill>
              <a:latin typeface="Arial" panose="020B0604020202020204" pitchFamily="34" charset="0"/>
              <a:cs typeface="Arial" panose="020B0604020202020204" pitchFamily="34" charset="0"/>
            </a:endParaRPr>
          </a:p>
        </p:txBody>
      </p:sp>
      <p:sp>
        <p:nvSpPr>
          <p:cNvPr id="13" name="ZoneTexte 12"/>
          <p:cNvSpPr txBox="1"/>
          <p:nvPr/>
        </p:nvSpPr>
        <p:spPr>
          <a:xfrm>
            <a:off x="5053555" y="4205895"/>
            <a:ext cx="2084889" cy="584775"/>
          </a:xfrm>
          <a:prstGeom prst="rect">
            <a:avLst/>
          </a:prstGeom>
          <a:noFill/>
        </p:spPr>
        <p:txBody>
          <a:bodyPr wrap="square" rtlCol="0">
            <a:spAutoFit/>
          </a:bodyPr>
          <a:lstStyle/>
          <a:p>
            <a:pPr algn="ctr"/>
            <a:r>
              <a:rPr lang="fr-FR" sz="1600" b="1" dirty="0" smtClean="0">
                <a:solidFill>
                  <a:srgbClr val="245762"/>
                </a:solidFill>
                <a:latin typeface="Arial" panose="020B0604020202020204" pitchFamily="34" charset="0"/>
                <a:cs typeface="Arial" panose="020B0604020202020204" pitchFamily="34" charset="0"/>
              </a:rPr>
              <a:t>Lavable en machine</a:t>
            </a:r>
          </a:p>
        </p:txBody>
      </p:sp>
      <p:sp>
        <p:nvSpPr>
          <p:cNvPr id="14" name="ZoneTexte 13"/>
          <p:cNvSpPr txBox="1"/>
          <p:nvPr/>
        </p:nvSpPr>
        <p:spPr>
          <a:xfrm>
            <a:off x="8011652" y="4205895"/>
            <a:ext cx="2084889" cy="584775"/>
          </a:xfrm>
          <a:prstGeom prst="rect">
            <a:avLst/>
          </a:prstGeom>
          <a:noFill/>
        </p:spPr>
        <p:txBody>
          <a:bodyPr wrap="square" rtlCol="0">
            <a:spAutoFit/>
          </a:bodyPr>
          <a:lstStyle/>
          <a:p>
            <a:pPr algn="ctr"/>
            <a:r>
              <a:rPr lang="fr-FR" sz="1600" b="1" dirty="0" smtClean="0">
                <a:solidFill>
                  <a:srgbClr val="245762"/>
                </a:solidFill>
                <a:latin typeface="Arial" panose="020B0604020202020204" pitchFamily="34" charset="0"/>
                <a:cs typeface="Arial" panose="020B0604020202020204" pitchFamily="34" charset="0"/>
              </a:rPr>
              <a:t>Séchage à l’air libre</a:t>
            </a:r>
            <a:endParaRPr lang="fr-FR" sz="1600" dirty="0">
              <a:solidFill>
                <a:srgbClr val="245762"/>
              </a:solidFill>
              <a:latin typeface="Arial" panose="020B0604020202020204" pitchFamily="34" charset="0"/>
              <a:cs typeface="Arial" panose="020B0604020202020204" pitchFamily="34" charset="0"/>
            </a:endParaRPr>
          </a:p>
        </p:txBody>
      </p:sp>
      <p:sp>
        <p:nvSpPr>
          <p:cNvPr id="15" name="ZoneTexte 14"/>
          <p:cNvSpPr txBox="1"/>
          <p:nvPr/>
        </p:nvSpPr>
        <p:spPr>
          <a:xfrm>
            <a:off x="1478217" y="5694830"/>
            <a:ext cx="10173010" cy="338554"/>
          </a:xfrm>
          <a:prstGeom prst="rect">
            <a:avLst/>
          </a:prstGeom>
          <a:noFill/>
        </p:spPr>
        <p:txBody>
          <a:bodyPr wrap="square" rtlCol="0">
            <a:spAutoFit/>
          </a:bodyPr>
          <a:lstStyle/>
          <a:p>
            <a:r>
              <a:rPr lang="fr-FR" sz="1600" b="1" dirty="0" smtClean="0">
                <a:solidFill>
                  <a:schemeClr val="accent4"/>
                </a:solidFill>
                <a:latin typeface="Arial" panose="020B0604020202020204" pitchFamily="34" charset="0"/>
                <a:cs typeface="Arial" panose="020B0604020202020204" pitchFamily="34" charset="0"/>
              </a:rPr>
              <a:t>Astuce tâches récalcitrantes : </a:t>
            </a:r>
            <a:r>
              <a:rPr lang="fr-FR" sz="1600" dirty="0" smtClean="0">
                <a:solidFill>
                  <a:srgbClr val="245762"/>
                </a:solidFill>
                <a:latin typeface="Arial" panose="020B0604020202020204" pitchFamily="34" charset="0"/>
                <a:cs typeface="Arial" panose="020B0604020202020204" pitchFamily="34" charset="0"/>
              </a:rPr>
              <a:t>Faire tremper la serviette dans de l’eau tiède avec du percarbonate de soude.</a:t>
            </a:r>
            <a:endParaRPr lang="fr-FR" sz="1600" dirty="0">
              <a:solidFill>
                <a:srgbClr val="245762"/>
              </a:solidFill>
              <a:latin typeface="Arial" panose="020B0604020202020204" pitchFamily="34" charset="0"/>
              <a:cs typeface="Arial" panose="020B0604020202020204" pitchFamily="34" charset="0"/>
            </a:endParaRPr>
          </a:p>
        </p:txBody>
      </p:sp>
      <p:sp>
        <p:nvSpPr>
          <p:cNvPr id="16" name="Titre 1"/>
          <p:cNvSpPr txBox="1">
            <a:spLocks/>
          </p:cNvSpPr>
          <p:nvPr/>
        </p:nvSpPr>
        <p:spPr>
          <a:xfrm>
            <a:off x="470554" y="324529"/>
            <a:ext cx="10515600" cy="100645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LES CULOTTES ET SERVIETTES </a:t>
            </a:r>
            <a:br>
              <a:rPr lang="fr-FR" sz="3200" b="1" dirty="0" smtClean="0">
                <a:solidFill>
                  <a:srgbClr val="245762"/>
                </a:solidFill>
                <a:latin typeface="Arial" panose="020B0604020202020204" pitchFamily="34" charset="0"/>
                <a:cs typeface="Arial" panose="020B0604020202020204" pitchFamily="34" charset="0"/>
              </a:rPr>
            </a:br>
            <a:r>
              <a:rPr lang="fr-FR" sz="3200" b="1" dirty="0" smtClean="0">
                <a:solidFill>
                  <a:srgbClr val="245762"/>
                </a:solidFill>
                <a:latin typeface="Arial" panose="020B0604020202020204" pitchFamily="34" charset="0"/>
                <a:cs typeface="Arial" panose="020B0604020202020204" pitchFamily="34" charset="0"/>
              </a:rPr>
              <a:t>réutilisables</a:t>
            </a:r>
            <a:endParaRPr lang="fr-FR" sz="3200" b="1" dirty="0">
              <a:solidFill>
                <a:srgbClr val="245762"/>
              </a:solidFill>
              <a:latin typeface="Arial" panose="020B0604020202020204" pitchFamily="34" charset="0"/>
              <a:cs typeface="Arial" panose="020B0604020202020204" pitchFamily="34" charset="0"/>
            </a:endParaRPr>
          </a:p>
        </p:txBody>
      </p:sp>
      <p:cxnSp>
        <p:nvCxnSpPr>
          <p:cNvPr id="17" name="Connecteur droit 16"/>
          <p:cNvCxnSpPr/>
          <p:nvPr/>
        </p:nvCxnSpPr>
        <p:spPr>
          <a:xfrm>
            <a:off x="514573" y="1384131"/>
            <a:ext cx="6495827"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2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re 1"/>
          <p:cNvSpPr txBox="1">
            <a:spLocks/>
          </p:cNvSpPr>
          <p:nvPr/>
        </p:nvSpPr>
        <p:spPr>
          <a:xfrm>
            <a:off x="938184" y="2965680"/>
            <a:ext cx="10515600" cy="149816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smtClean="0">
                <a:solidFill>
                  <a:schemeClr val="bg1"/>
                </a:solidFill>
                <a:latin typeface="Arial" panose="020B0604020202020204" pitchFamily="34" charset="0"/>
                <a:cs typeface="Arial" panose="020B0604020202020204" pitchFamily="34" charset="0"/>
              </a:rPr>
              <a:t>VOS QUESTIONS</a:t>
            </a:r>
            <a:r>
              <a:rPr lang="fr-FR" sz="3200" b="1" dirty="0" smtClean="0">
                <a:solidFill>
                  <a:schemeClr val="bg1"/>
                </a:solidFill>
                <a:latin typeface="Arial" panose="020B0604020202020204" pitchFamily="34" charset="0"/>
                <a:cs typeface="Arial" panose="020B0604020202020204" pitchFamily="34" charset="0"/>
              </a:rPr>
              <a:t/>
            </a:r>
            <a:br>
              <a:rPr lang="fr-FR" sz="3200" b="1" dirty="0" smtClean="0">
                <a:solidFill>
                  <a:schemeClr val="bg1"/>
                </a:solidFill>
                <a:latin typeface="Arial" panose="020B0604020202020204" pitchFamily="34" charset="0"/>
                <a:cs typeface="Arial" panose="020B0604020202020204" pitchFamily="34" charset="0"/>
              </a:rPr>
            </a:br>
            <a:r>
              <a:rPr lang="fr-FR" sz="2400" dirty="0" smtClean="0">
                <a:solidFill>
                  <a:schemeClr val="bg1"/>
                </a:solidFill>
                <a:latin typeface="Arial" panose="020B0604020202020204" pitchFamily="34" charset="0"/>
                <a:cs typeface="Arial" panose="020B0604020202020204" pitchFamily="34" charset="0"/>
              </a:rPr>
              <a:t>Culottes et serviettes réutilisables</a:t>
            </a:r>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40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554" y="280285"/>
            <a:ext cx="10515600" cy="1173932"/>
          </a:xfrm>
        </p:spPr>
        <p:txBody>
          <a:bodyPr>
            <a:normAutofit/>
          </a:bodyPr>
          <a:lstStyle/>
          <a:p>
            <a:r>
              <a:rPr lang="fr-FR" sz="3200" b="1" dirty="0" smtClean="0">
                <a:solidFill>
                  <a:srgbClr val="245762"/>
                </a:solidFill>
                <a:latin typeface="Arial" panose="020B0604020202020204" pitchFamily="34" charset="0"/>
                <a:cs typeface="Arial" panose="020B0604020202020204" pitchFamily="34" charset="0"/>
              </a:rPr>
              <a:t>LES TAMPONS JETABLES </a:t>
            </a:r>
            <a:br>
              <a:rPr lang="fr-FR" sz="3200" b="1" dirty="0" smtClean="0">
                <a:solidFill>
                  <a:srgbClr val="245762"/>
                </a:solidFill>
                <a:latin typeface="Arial" panose="020B0604020202020204" pitchFamily="34" charset="0"/>
                <a:cs typeface="Arial" panose="020B0604020202020204" pitchFamily="34" charset="0"/>
              </a:rPr>
            </a:br>
            <a:r>
              <a:rPr lang="fr-FR" sz="3200" b="1" dirty="0" smtClean="0">
                <a:solidFill>
                  <a:srgbClr val="245762"/>
                </a:solidFill>
                <a:latin typeface="Arial" panose="020B0604020202020204" pitchFamily="34" charset="0"/>
                <a:cs typeface="Arial" panose="020B0604020202020204" pitchFamily="34" charset="0"/>
              </a:rPr>
              <a:t>VS LA COUPE MENSTRUELLE</a:t>
            </a:r>
            <a:endParaRPr lang="fr-FR" sz="3200" b="1" dirty="0">
              <a:solidFill>
                <a:srgbClr val="24576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573790" y="1895704"/>
            <a:ext cx="1339392" cy="333113"/>
          </a:xfrm>
          <a:solidFill>
            <a:schemeClr val="accent4">
              <a:lumMod val="40000"/>
              <a:lumOff val="60000"/>
            </a:schemeClr>
          </a:solidFill>
        </p:spPr>
        <p:txBody>
          <a:bodyPr anchor="ctr">
            <a:normAutofit fontScale="92500" lnSpcReduction="10000"/>
          </a:bodyPr>
          <a:lstStyle/>
          <a:p>
            <a:pPr marL="0" indent="0">
              <a:buNone/>
            </a:pPr>
            <a:r>
              <a:rPr lang="fr-FR" sz="2000" b="1" dirty="0" smtClean="0">
                <a:solidFill>
                  <a:srgbClr val="245762"/>
                </a:solidFill>
                <a:latin typeface="Arial" panose="020B0604020202020204" pitchFamily="34" charset="0"/>
                <a:cs typeface="Arial" panose="020B0604020202020204" pitchFamily="34" charset="0"/>
              </a:rPr>
              <a:t>JETABLE</a:t>
            </a:r>
            <a:endParaRPr lang="fr-FR" sz="2000" b="1" dirty="0">
              <a:solidFill>
                <a:srgbClr val="245762"/>
              </a:solidFill>
              <a:latin typeface="Arial" panose="020B0604020202020204" pitchFamily="34" charset="0"/>
              <a:cs typeface="Arial" panose="020B0604020202020204" pitchFamily="34" charset="0"/>
            </a:endParaRPr>
          </a:p>
        </p:txBody>
      </p:sp>
      <p:sp>
        <p:nvSpPr>
          <p:cNvPr id="6" name="Espace réservé du contenu 2"/>
          <p:cNvSpPr txBox="1">
            <a:spLocks/>
          </p:cNvSpPr>
          <p:nvPr/>
        </p:nvSpPr>
        <p:spPr>
          <a:xfrm>
            <a:off x="8014548" y="1895704"/>
            <a:ext cx="2119265" cy="333113"/>
          </a:xfrm>
          <a:prstGeom prst="rect">
            <a:avLst/>
          </a:prstGeom>
          <a:solidFill>
            <a:schemeClr val="accent4"/>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chemeClr val="bg1"/>
                </a:solidFill>
                <a:latin typeface="Arial" panose="020B0604020202020204" pitchFamily="34" charset="0"/>
                <a:cs typeface="Arial" panose="020B0604020202020204" pitchFamily="34" charset="0"/>
              </a:rPr>
              <a:t>RÉUTILISABLES</a:t>
            </a:r>
          </a:p>
        </p:txBody>
      </p:sp>
      <p:sp>
        <p:nvSpPr>
          <p:cNvPr id="8" name="Rectangle 7"/>
          <p:cNvSpPr/>
          <p:nvPr/>
        </p:nvSpPr>
        <p:spPr>
          <a:xfrm>
            <a:off x="573790" y="2626199"/>
            <a:ext cx="3899731" cy="830997"/>
          </a:xfrm>
          <a:prstGeom prst="rect">
            <a:avLst/>
          </a:prstGeom>
        </p:spPr>
        <p:txBody>
          <a:bodyPr wrap="square">
            <a:spAutoFit/>
          </a:bodyPr>
          <a:lstStyle/>
          <a:p>
            <a:r>
              <a:rPr lang="fr-FR" sz="1600" b="1" dirty="0" smtClean="0">
                <a:solidFill>
                  <a:srgbClr val="245762"/>
                </a:solidFill>
                <a:latin typeface="Arial" panose="020B0604020202020204" pitchFamily="34" charset="0"/>
                <a:cs typeface="Arial" panose="020B0604020202020204" pitchFamily="34" charset="0"/>
              </a:rPr>
              <a:t>Composition :</a:t>
            </a:r>
          </a:p>
          <a:p>
            <a:r>
              <a:rPr lang="fr-FR" sz="1600" dirty="0">
                <a:solidFill>
                  <a:srgbClr val="245762"/>
                </a:solidFill>
                <a:latin typeface="Arial" panose="020B0604020202020204" pitchFamily="34" charset="0"/>
                <a:cs typeface="Arial" panose="020B0604020202020204" pitchFamily="34" charset="0"/>
              </a:rPr>
              <a:t>Plastique, cellulose, coton, rayonne, parfums de synthèse, chlore, additifs</a:t>
            </a:r>
            <a:r>
              <a:rPr lang="fr-FR" sz="1600" dirty="0" smtClean="0">
                <a:solidFill>
                  <a:srgbClr val="245762"/>
                </a:solidFill>
                <a:latin typeface="Arial" panose="020B0604020202020204" pitchFamily="34" charset="0"/>
                <a:cs typeface="Arial" panose="020B0604020202020204" pitchFamily="34" charset="0"/>
              </a:rPr>
              <a:t>…</a:t>
            </a:r>
            <a:endParaRPr lang="fr-FR" sz="1600" dirty="0">
              <a:solidFill>
                <a:srgbClr val="245762"/>
              </a:solidFill>
              <a:latin typeface="Arial" panose="020B0604020202020204" pitchFamily="34" charset="0"/>
              <a:cs typeface="Arial" panose="020B0604020202020204" pitchFamily="34" charset="0"/>
            </a:endParaRPr>
          </a:p>
        </p:txBody>
      </p:sp>
      <p:sp>
        <p:nvSpPr>
          <p:cNvPr id="14" name="ZoneTexte 13"/>
          <p:cNvSpPr txBox="1"/>
          <p:nvPr/>
        </p:nvSpPr>
        <p:spPr>
          <a:xfrm>
            <a:off x="573790" y="4587810"/>
            <a:ext cx="3581173" cy="861774"/>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Estimatif sur 5 ans :</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a:t>
            </a:r>
            <a:r>
              <a:rPr lang="fr-FR" sz="1600" dirty="0" smtClean="0"/>
              <a:t> </a:t>
            </a:r>
            <a:r>
              <a:rPr lang="fr-FR" sz="1600" dirty="0" smtClean="0">
                <a:solidFill>
                  <a:srgbClr val="245762"/>
                </a:solidFill>
                <a:latin typeface="Arial" panose="020B0604020202020204" pitchFamily="34" charset="0"/>
                <a:cs typeface="Arial" panose="020B0604020202020204" pitchFamily="34" charset="0"/>
              </a:rPr>
              <a:t>216</a:t>
            </a:r>
            <a:r>
              <a:rPr lang="fr-FR" sz="1600" dirty="0">
                <a:solidFill>
                  <a:srgbClr val="245762"/>
                </a:solidFill>
                <a:latin typeface="Arial" panose="020B0604020202020204" pitchFamily="34" charset="0"/>
                <a:cs typeface="Arial" panose="020B0604020202020204" pitchFamily="34" charset="0"/>
              </a:rPr>
              <a:t>€ de budget</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a:t>
            </a:r>
            <a:r>
              <a:rPr lang="fr-FR" sz="1600" dirty="0" smtClean="0"/>
              <a:t> </a:t>
            </a:r>
            <a:r>
              <a:rPr lang="fr-FR" sz="1600" dirty="0" smtClean="0">
                <a:solidFill>
                  <a:srgbClr val="245762"/>
                </a:solidFill>
                <a:latin typeface="Arial" panose="020B0604020202020204" pitchFamily="34" charset="0"/>
                <a:cs typeface="Arial" panose="020B0604020202020204" pitchFamily="34" charset="0"/>
              </a:rPr>
              <a:t>900 </a:t>
            </a:r>
            <a:r>
              <a:rPr lang="fr-FR" sz="1600" dirty="0">
                <a:solidFill>
                  <a:srgbClr val="245762"/>
                </a:solidFill>
                <a:latin typeface="Arial" panose="020B0604020202020204" pitchFamily="34" charset="0"/>
                <a:cs typeface="Arial" panose="020B0604020202020204" pitchFamily="34" charset="0"/>
              </a:rPr>
              <a:t>tampons </a:t>
            </a:r>
            <a:r>
              <a:rPr lang="fr-FR" sz="1600" dirty="0" smtClean="0">
                <a:solidFill>
                  <a:srgbClr val="245762"/>
                </a:solidFill>
                <a:latin typeface="Arial" panose="020B0604020202020204" pitchFamily="34" charset="0"/>
                <a:cs typeface="Arial" panose="020B0604020202020204" pitchFamily="34" charset="0"/>
              </a:rPr>
              <a:t>jetées</a:t>
            </a:r>
            <a:endParaRPr lang="fr-FR" sz="1600" dirty="0">
              <a:solidFill>
                <a:srgbClr val="245762"/>
              </a:solidFill>
              <a:latin typeface="Arial" panose="020B0604020202020204" pitchFamily="34" charset="0"/>
              <a:cs typeface="Arial" panose="020B0604020202020204" pitchFamily="34" charset="0"/>
            </a:endParaRPr>
          </a:p>
        </p:txBody>
      </p:sp>
      <p:sp>
        <p:nvSpPr>
          <p:cNvPr id="21" name="Rectangle 20"/>
          <p:cNvSpPr/>
          <p:nvPr/>
        </p:nvSpPr>
        <p:spPr>
          <a:xfrm>
            <a:off x="8014549" y="2503088"/>
            <a:ext cx="3278462" cy="1077218"/>
          </a:xfrm>
          <a:prstGeom prst="rect">
            <a:avLst/>
          </a:prstGeom>
        </p:spPr>
        <p:txBody>
          <a:bodyPr wrap="none">
            <a:spAutoFit/>
          </a:bodyPr>
          <a:lstStyle/>
          <a:p>
            <a:r>
              <a:rPr lang="fr-FR" sz="1600" b="1" dirty="0" smtClean="0">
                <a:solidFill>
                  <a:srgbClr val="245762"/>
                </a:solidFill>
                <a:latin typeface="Arial" panose="020B0604020202020204" pitchFamily="34" charset="0"/>
                <a:cs typeface="Arial" panose="020B0604020202020204" pitchFamily="34" charset="0"/>
              </a:rPr>
              <a:t>Composition :</a:t>
            </a:r>
          </a:p>
          <a:p>
            <a:r>
              <a:rPr lang="fr-FR" sz="1600" dirty="0">
                <a:solidFill>
                  <a:srgbClr val="245762"/>
                </a:solidFill>
                <a:latin typeface="Arial" panose="020B0604020202020204" pitchFamily="34" charset="0"/>
                <a:cs typeface="Arial" panose="020B0604020202020204" pitchFamily="34" charset="0"/>
              </a:rPr>
              <a:t>Silicone médical hypoallergénique</a:t>
            </a:r>
          </a:p>
          <a:p>
            <a:endParaRPr lang="fr-FR" sz="1600" dirty="0" smtClean="0">
              <a:solidFill>
                <a:srgbClr val="245762"/>
              </a:solidFill>
              <a:latin typeface="Arial" panose="020B0604020202020204" pitchFamily="34" charset="0"/>
              <a:cs typeface="Arial" panose="020B0604020202020204" pitchFamily="34" charset="0"/>
            </a:endParaRPr>
          </a:p>
          <a:p>
            <a:r>
              <a:rPr lang="fr-FR" sz="1600" dirty="0" smtClean="0">
                <a:solidFill>
                  <a:srgbClr val="245762"/>
                </a:solidFill>
                <a:latin typeface="Arial" panose="020B0604020202020204" pitchFamily="34" charset="0"/>
                <a:cs typeface="Arial" panose="020B0604020202020204" pitchFamily="34" charset="0"/>
              </a:rPr>
              <a:t>Certification </a:t>
            </a:r>
            <a:r>
              <a:rPr lang="fr-FR" sz="1600" dirty="0">
                <a:solidFill>
                  <a:srgbClr val="245762"/>
                </a:solidFill>
                <a:latin typeface="Arial" panose="020B0604020202020204" pitchFamily="34" charset="0"/>
                <a:cs typeface="Arial" panose="020B0604020202020204" pitchFamily="34" charset="0"/>
              </a:rPr>
              <a:t>fiable : ISO </a:t>
            </a:r>
            <a:r>
              <a:rPr lang="fr-FR" sz="1600" dirty="0" smtClean="0">
                <a:solidFill>
                  <a:srgbClr val="245762"/>
                </a:solidFill>
                <a:latin typeface="Arial" panose="020B0604020202020204" pitchFamily="34" charset="0"/>
                <a:cs typeface="Arial" panose="020B0604020202020204" pitchFamily="34" charset="0"/>
              </a:rPr>
              <a:t>13485</a:t>
            </a:r>
            <a:endParaRPr lang="fr-FR" sz="1600" dirty="0">
              <a:solidFill>
                <a:srgbClr val="245762"/>
              </a:solidFill>
              <a:latin typeface="Arial" panose="020B0604020202020204" pitchFamily="34" charset="0"/>
              <a:cs typeface="Arial" panose="020B0604020202020204" pitchFamily="34" charset="0"/>
            </a:endParaRPr>
          </a:p>
        </p:txBody>
      </p:sp>
      <p:sp>
        <p:nvSpPr>
          <p:cNvPr id="22" name="ZoneTexte 21"/>
          <p:cNvSpPr txBox="1"/>
          <p:nvPr/>
        </p:nvSpPr>
        <p:spPr>
          <a:xfrm>
            <a:off x="8014549" y="4587810"/>
            <a:ext cx="3581173" cy="830997"/>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Estimatif sur 5 ans :</a:t>
            </a:r>
          </a:p>
          <a:p>
            <a:pPr marL="285750" indent="-285750">
              <a:buFontTx/>
              <a:buChar char="-"/>
            </a:pPr>
            <a:r>
              <a:rPr lang="fr-FR" sz="1600" dirty="0" smtClean="0">
                <a:solidFill>
                  <a:srgbClr val="245762"/>
                </a:solidFill>
                <a:latin typeface="Arial" panose="020B0604020202020204" pitchFamily="34" charset="0"/>
                <a:cs typeface="Arial" panose="020B0604020202020204" pitchFamily="34" charset="0"/>
              </a:rPr>
              <a:t>≃ 22</a:t>
            </a:r>
            <a:r>
              <a:rPr lang="fr-FR" sz="1600" dirty="0">
                <a:solidFill>
                  <a:srgbClr val="245762"/>
                </a:solidFill>
                <a:latin typeface="Arial" panose="020B0604020202020204" pitchFamily="34" charset="0"/>
                <a:cs typeface="Arial" panose="020B0604020202020204" pitchFamily="34" charset="0"/>
              </a:rPr>
              <a:t>€ en moyenne</a:t>
            </a:r>
          </a:p>
          <a:p>
            <a:pPr marL="285750" indent="-285750">
              <a:buFontTx/>
              <a:buChar char="-"/>
            </a:pPr>
            <a:r>
              <a:rPr lang="fr-FR" sz="1600" dirty="0">
                <a:solidFill>
                  <a:srgbClr val="245762"/>
                </a:solidFill>
                <a:latin typeface="Arial" panose="020B0604020202020204" pitchFamily="34" charset="0"/>
                <a:cs typeface="Arial" panose="020B0604020202020204" pitchFamily="34" charset="0"/>
              </a:rPr>
              <a:t>1 coupe </a:t>
            </a:r>
            <a:r>
              <a:rPr lang="fr-FR" sz="1600" dirty="0" smtClean="0">
                <a:solidFill>
                  <a:srgbClr val="245762"/>
                </a:solidFill>
                <a:latin typeface="Arial" panose="020B0604020202020204" pitchFamily="34" charset="0"/>
                <a:cs typeface="Arial" panose="020B0604020202020204" pitchFamily="34" charset="0"/>
              </a:rPr>
              <a:t>utilisée</a:t>
            </a:r>
            <a:endParaRPr lang="fr-FR" sz="1600" dirty="0">
              <a:solidFill>
                <a:srgbClr val="245762"/>
              </a:solidFill>
              <a:latin typeface="Arial" panose="020B0604020202020204" pitchFamily="34" charset="0"/>
              <a:cs typeface="Arial" panose="020B0604020202020204" pitchFamily="34" charset="0"/>
            </a:endParaRPr>
          </a:p>
        </p:txBody>
      </p:sp>
      <p:cxnSp>
        <p:nvCxnSpPr>
          <p:cNvPr id="26" name="Connecteur droit 25"/>
          <p:cNvCxnSpPr/>
          <p:nvPr/>
        </p:nvCxnSpPr>
        <p:spPr>
          <a:xfrm flipV="1">
            <a:off x="5393866" y="1845716"/>
            <a:ext cx="808079" cy="4065228"/>
          </a:xfrm>
          <a:prstGeom prst="line">
            <a:avLst/>
          </a:prstGeom>
          <a:ln w="19050">
            <a:solidFill>
              <a:srgbClr val="245762"/>
            </a:solidFill>
            <a:prstDash val="das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014549" y="3738295"/>
            <a:ext cx="4240602" cy="584775"/>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Coût d’une coupe menstruelle :</a:t>
            </a:r>
          </a:p>
          <a:p>
            <a:r>
              <a:rPr lang="fr-FR" sz="1600" dirty="0" smtClean="0">
                <a:solidFill>
                  <a:srgbClr val="245762"/>
                </a:solidFill>
                <a:latin typeface="Arial" panose="020B0604020202020204" pitchFamily="34" charset="0"/>
                <a:cs typeface="Arial" panose="020B0604020202020204" pitchFamily="34" charset="0"/>
              </a:rPr>
              <a:t>Entre 15€ et 30€</a:t>
            </a:r>
          </a:p>
        </p:txBody>
      </p:sp>
      <p:sp>
        <p:nvSpPr>
          <p:cNvPr id="29" name="ZoneTexte 28"/>
          <p:cNvSpPr txBox="1"/>
          <p:nvPr/>
        </p:nvSpPr>
        <p:spPr>
          <a:xfrm>
            <a:off x="573790" y="3738295"/>
            <a:ext cx="4240602" cy="584775"/>
          </a:xfrm>
          <a:prstGeom prst="rect">
            <a:avLst/>
          </a:prstGeom>
          <a:noFill/>
        </p:spPr>
        <p:txBody>
          <a:bodyPr wrap="square" rtlCol="0">
            <a:spAutoFit/>
          </a:bodyPr>
          <a:lstStyle/>
          <a:p>
            <a:r>
              <a:rPr lang="fr-FR" sz="1600" b="1" dirty="0" smtClean="0">
                <a:solidFill>
                  <a:srgbClr val="245762"/>
                </a:solidFill>
                <a:latin typeface="Arial" panose="020B0604020202020204" pitchFamily="34" charset="0"/>
                <a:cs typeface="Arial" panose="020B0604020202020204" pitchFamily="34" charset="0"/>
              </a:rPr>
              <a:t>Coût d’un tampon :</a:t>
            </a:r>
          </a:p>
          <a:p>
            <a:r>
              <a:rPr lang="fr-FR" sz="1600" dirty="0" smtClean="0">
                <a:solidFill>
                  <a:srgbClr val="245762"/>
                </a:solidFill>
                <a:latin typeface="Arial" panose="020B0604020202020204" pitchFamily="34" charset="0"/>
                <a:cs typeface="Arial" panose="020B0604020202020204" pitchFamily="34" charset="0"/>
              </a:rPr>
              <a:t>Entre 0,05€ et 0,43€</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2626">
            <a:off x="5779107" y="2670648"/>
            <a:ext cx="1710405" cy="268364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25291">
            <a:off x="4686533" y="2065864"/>
            <a:ext cx="924624" cy="3899504"/>
          </a:xfrm>
          <a:prstGeom prst="rect">
            <a:avLst/>
          </a:prstGeom>
        </p:spPr>
      </p:pic>
      <p:cxnSp>
        <p:nvCxnSpPr>
          <p:cNvPr id="19" name="Connecteur droit 18"/>
          <p:cNvCxnSpPr/>
          <p:nvPr/>
        </p:nvCxnSpPr>
        <p:spPr>
          <a:xfrm>
            <a:off x="514573" y="1384131"/>
            <a:ext cx="6495827"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6" grpId="0" animBg="1"/>
      <p:bldP spid="8" grpId="0"/>
      <p:bldP spid="14" grpId="0"/>
      <p:bldP spid="21" grpId="0"/>
      <p:bldP spid="22"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3790" y="2617133"/>
            <a:ext cx="3581173"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Communication peu transparente</a:t>
            </a:r>
            <a:endParaRPr lang="fr-FR" sz="1600" dirty="0">
              <a:solidFill>
                <a:srgbClr val="245762"/>
              </a:solidFill>
              <a:latin typeface="Arial" panose="020B0604020202020204" pitchFamily="34" charset="0"/>
              <a:cs typeface="Arial" panose="020B0604020202020204" pitchFamily="34" charset="0"/>
            </a:endParaRPr>
          </a:p>
        </p:txBody>
      </p:sp>
      <p:sp>
        <p:nvSpPr>
          <p:cNvPr id="5" name="ZoneTexte 4"/>
          <p:cNvSpPr txBox="1"/>
          <p:nvPr/>
        </p:nvSpPr>
        <p:spPr>
          <a:xfrm>
            <a:off x="573790" y="3478174"/>
            <a:ext cx="5290250" cy="584775"/>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solidFill>
                  <a:srgbClr val="245762"/>
                </a:solidFill>
                <a:latin typeface="Arial" panose="020B0604020202020204" pitchFamily="34" charset="0"/>
                <a:cs typeface="Arial" panose="020B0604020202020204" pitchFamily="34" charset="0"/>
              </a:rPr>
              <a:t>Fabrication et utilisation à </a:t>
            </a:r>
            <a:r>
              <a:rPr lang="fr-FR" sz="1600" b="1" dirty="0" smtClean="0">
                <a:solidFill>
                  <a:srgbClr val="245762"/>
                </a:solidFill>
                <a:latin typeface="Arial" panose="020B0604020202020204" pitchFamily="34" charset="0"/>
                <a:cs typeface="Arial" panose="020B0604020202020204" pitchFamily="34" charset="0"/>
              </a:rPr>
              <a:t>fort impact environnemental</a:t>
            </a:r>
            <a:endParaRPr lang="fr-FR" sz="1600" dirty="0">
              <a:solidFill>
                <a:srgbClr val="245762"/>
              </a:solidFill>
              <a:latin typeface="Arial" panose="020B0604020202020204" pitchFamily="34" charset="0"/>
              <a:cs typeface="Arial" panose="020B0604020202020204" pitchFamily="34" charset="0"/>
            </a:endParaRPr>
          </a:p>
        </p:txBody>
      </p:sp>
      <p:sp>
        <p:nvSpPr>
          <p:cNvPr id="6" name="ZoneTexte 5"/>
          <p:cNvSpPr txBox="1"/>
          <p:nvPr/>
        </p:nvSpPr>
        <p:spPr>
          <a:xfrm>
            <a:off x="573791" y="4339215"/>
            <a:ext cx="4160442"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Composants nocifs selon une étude de l’ANSES</a:t>
            </a:r>
            <a:endParaRPr lang="fr-FR" sz="1600" dirty="0">
              <a:solidFill>
                <a:srgbClr val="245762"/>
              </a:solidFill>
              <a:latin typeface="Arial" panose="020B0604020202020204" pitchFamily="34" charset="0"/>
              <a:cs typeface="Arial" panose="020B0604020202020204" pitchFamily="34" charset="0"/>
            </a:endParaRPr>
          </a:p>
        </p:txBody>
      </p:sp>
      <p:sp>
        <p:nvSpPr>
          <p:cNvPr id="17" name="ZoneTexte 16"/>
          <p:cNvSpPr txBox="1"/>
          <p:nvPr/>
        </p:nvSpPr>
        <p:spPr>
          <a:xfrm>
            <a:off x="8014549" y="2617133"/>
            <a:ext cx="3581173"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Invisible et respectueuse de la flore vaginale</a:t>
            </a:r>
            <a:endParaRPr lang="fr-FR" sz="1600" dirty="0">
              <a:solidFill>
                <a:srgbClr val="245762"/>
              </a:solidFill>
              <a:latin typeface="Arial" panose="020B0604020202020204" pitchFamily="34" charset="0"/>
              <a:cs typeface="Arial" panose="020B0604020202020204" pitchFamily="34" charset="0"/>
            </a:endParaRPr>
          </a:p>
        </p:txBody>
      </p:sp>
      <p:sp>
        <p:nvSpPr>
          <p:cNvPr id="18" name="ZoneTexte 17"/>
          <p:cNvSpPr txBox="1"/>
          <p:nvPr/>
        </p:nvSpPr>
        <p:spPr>
          <a:xfrm>
            <a:off x="8014549" y="3601284"/>
            <a:ext cx="3773376"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Compatible avec les sports d’eau</a:t>
            </a:r>
            <a:endParaRPr lang="fr-FR" sz="1600" dirty="0">
              <a:solidFill>
                <a:srgbClr val="245762"/>
              </a:solidFill>
              <a:latin typeface="Arial" panose="020B0604020202020204" pitchFamily="34" charset="0"/>
              <a:cs typeface="Arial" panose="020B0604020202020204" pitchFamily="34" charset="0"/>
            </a:endParaRPr>
          </a:p>
        </p:txBody>
      </p:sp>
      <p:sp>
        <p:nvSpPr>
          <p:cNvPr id="19" name="ZoneTexte 18"/>
          <p:cNvSpPr txBox="1"/>
          <p:nvPr/>
        </p:nvSpPr>
        <p:spPr>
          <a:xfrm>
            <a:off x="8014549" y="4339214"/>
            <a:ext cx="3581173" cy="338554"/>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245762"/>
                </a:solidFill>
                <a:latin typeface="Arial" panose="020B0604020202020204" pitchFamily="34" charset="0"/>
                <a:cs typeface="Arial" panose="020B0604020202020204" pitchFamily="34" charset="0"/>
              </a:rPr>
              <a:t>Écologique et très économique</a:t>
            </a:r>
            <a:endParaRPr lang="fr-FR" sz="1600" dirty="0">
              <a:solidFill>
                <a:srgbClr val="245762"/>
              </a:solidFill>
              <a:latin typeface="Arial" panose="020B0604020202020204" pitchFamily="34" charset="0"/>
              <a:cs typeface="Arial" panose="020B0604020202020204" pitchFamily="34" charset="0"/>
            </a:endParaRPr>
          </a:p>
        </p:txBody>
      </p:sp>
      <p:cxnSp>
        <p:nvCxnSpPr>
          <p:cNvPr id="20" name="Connecteur droit 19"/>
          <p:cNvCxnSpPr/>
          <p:nvPr/>
        </p:nvCxnSpPr>
        <p:spPr>
          <a:xfrm flipV="1">
            <a:off x="5393866" y="1845716"/>
            <a:ext cx="808079" cy="4065228"/>
          </a:xfrm>
          <a:prstGeom prst="line">
            <a:avLst/>
          </a:prstGeom>
          <a:ln w="19050">
            <a:solidFill>
              <a:srgbClr val="245762"/>
            </a:solidFill>
            <a:prstDash val="dash"/>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2626">
            <a:off x="5779107" y="2670648"/>
            <a:ext cx="1710405" cy="2683644"/>
          </a:xfrm>
          <a:prstGeom prst="rect">
            <a:avLst/>
          </a:prstGeom>
        </p:spPr>
      </p:pic>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25291">
            <a:off x="4686533" y="2065864"/>
            <a:ext cx="924624" cy="3899504"/>
          </a:xfrm>
          <a:prstGeom prst="rect">
            <a:avLst/>
          </a:prstGeom>
        </p:spPr>
      </p:pic>
      <p:sp>
        <p:nvSpPr>
          <p:cNvPr id="14" name="Titre 1"/>
          <p:cNvSpPr txBox="1">
            <a:spLocks/>
          </p:cNvSpPr>
          <p:nvPr/>
        </p:nvSpPr>
        <p:spPr>
          <a:xfrm>
            <a:off x="470554" y="177049"/>
            <a:ext cx="10515600" cy="11739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200" b="1" dirty="0" smtClean="0">
                <a:solidFill>
                  <a:srgbClr val="245762"/>
                </a:solidFill>
                <a:latin typeface="Arial" panose="020B0604020202020204" pitchFamily="34" charset="0"/>
                <a:cs typeface="Arial" panose="020B0604020202020204" pitchFamily="34" charset="0"/>
              </a:rPr>
              <a:t>LES TAMPONS JETABLES </a:t>
            </a:r>
            <a:br>
              <a:rPr lang="fr-FR" sz="3200" b="1" dirty="0" smtClean="0">
                <a:solidFill>
                  <a:srgbClr val="245762"/>
                </a:solidFill>
                <a:latin typeface="Arial" panose="020B0604020202020204" pitchFamily="34" charset="0"/>
                <a:cs typeface="Arial" panose="020B0604020202020204" pitchFamily="34" charset="0"/>
              </a:rPr>
            </a:br>
            <a:r>
              <a:rPr lang="fr-FR" sz="3200" b="1" dirty="0" smtClean="0">
                <a:solidFill>
                  <a:srgbClr val="245762"/>
                </a:solidFill>
                <a:latin typeface="Arial" panose="020B0604020202020204" pitchFamily="34" charset="0"/>
                <a:cs typeface="Arial" panose="020B0604020202020204" pitchFamily="34" charset="0"/>
              </a:rPr>
              <a:t>VS LA COUPE MENSTRUELLE</a:t>
            </a:r>
            <a:endParaRPr lang="fr-FR" sz="3200" b="1" dirty="0">
              <a:solidFill>
                <a:srgbClr val="245762"/>
              </a:solidFill>
              <a:latin typeface="Arial" panose="020B0604020202020204" pitchFamily="34" charset="0"/>
              <a:cs typeface="Arial" panose="020B0604020202020204" pitchFamily="34" charset="0"/>
            </a:endParaRPr>
          </a:p>
        </p:txBody>
      </p:sp>
      <p:sp>
        <p:nvSpPr>
          <p:cNvPr id="16" name="Espace réservé du contenu 2"/>
          <p:cNvSpPr txBox="1">
            <a:spLocks/>
          </p:cNvSpPr>
          <p:nvPr/>
        </p:nvSpPr>
        <p:spPr>
          <a:xfrm>
            <a:off x="573790" y="1895704"/>
            <a:ext cx="1339392" cy="333113"/>
          </a:xfrm>
          <a:prstGeom prst="rect">
            <a:avLst/>
          </a:prstGeom>
          <a:solidFill>
            <a:schemeClr val="accent4">
              <a:lumMod val="40000"/>
              <a:lumOff val="60000"/>
            </a:schemeClr>
          </a:solid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1" smtClean="0">
                <a:solidFill>
                  <a:srgbClr val="245762"/>
                </a:solidFill>
                <a:latin typeface="Arial" panose="020B0604020202020204" pitchFamily="34" charset="0"/>
                <a:cs typeface="Arial" panose="020B0604020202020204" pitchFamily="34" charset="0"/>
              </a:rPr>
              <a:t>JETABLE</a:t>
            </a:r>
            <a:endParaRPr lang="fr-FR" sz="2000" b="1" dirty="0">
              <a:solidFill>
                <a:srgbClr val="245762"/>
              </a:solidFill>
              <a:latin typeface="Arial" panose="020B0604020202020204" pitchFamily="34" charset="0"/>
              <a:cs typeface="Arial" panose="020B0604020202020204" pitchFamily="34" charset="0"/>
            </a:endParaRPr>
          </a:p>
        </p:txBody>
      </p:sp>
      <p:sp>
        <p:nvSpPr>
          <p:cNvPr id="23" name="Espace réservé du contenu 2"/>
          <p:cNvSpPr txBox="1">
            <a:spLocks/>
          </p:cNvSpPr>
          <p:nvPr/>
        </p:nvSpPr>
        <p:spPr>
          <a:xfrm>
            <a:off x="8014549" y="1895704"/>
            <a:ext cx="2175826" cy="333113"/>
          </a:xfrm>
          <a:prstGeom prst="rect">
            <a:avLst/>
          </a:prstGeom>
          <a:solidFill>
            <a:schemeClr val="accent4"/>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1" dirty="0" smtClean="0">
                <a:solidFill>
                  <a:schemeClr val="bg1"/>
                </a:solidFill>
                <a:latin typeface="Arial" panose="020B0604020202020204" pitchFamily="34" charset="0"/>
                <a:cs typeface="Arial" panose="020B0604020202020204" pitchFamily="34" charset="0"/>
              </a:rPr>
              <a:t>RÉUTILISABLES</a:t>
            </a:r>
            <a:endParaRPr lang="fr-FR" sz="2000" b="1" dirty="0">
              <a:solidFill>
                <a:schemeClr val="bg1"/>
              </a:solidFill>
              <a:latin typeface="Arial" panose="020B0604020202020204" pitchFamily="34" charset="0"/>
              <a:cs typeface="Arial" panose="020B0604020202020204" pitchFamily="34" charset="0"/>
            </a:endParaRPr>
          </a:p>
        </p:txBody>
      </p:sp>
      <p:cxnSp>
        <p:nvCxnSpPr>
          <p:cNvPr id="24" name="Connecteur droit 23"/>
          <p:cNvCxnSpPr/>
          <p:nvPr/>
        </p:nvCxnSpPr>
        <p:spPr>
          <a:xfrm>
            <a:off x="514573" y="1384131"/>
            <a:ext cx="6495827" cy="0"/>
          </a:xfrm>
          <a:prstGeom prst="line">
            <a:avLst/>
          </a:prstGeom>
          <a:ln w="12700">
            <a:solidFill>
              <a:srgbClr val="2457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7" grpId="0"/>
      <p:bldP spid="18" grpId="0"/>
      <p:bldP spid="1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913</Words>
  <Application>Microsoft Office PowerPoint</Application>
  <PresentationFormat>Grand écran</PresentationFormat>
  <Paragraphs>175</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Bio Sans</vt:lpstr>
      <vt:lpstr>Calibri</vt:lpstr>
      <vt:lpstr>Calibri Light</vt:lpstr>
      <vt:lpstr>Thème Office</vt:lpstr>
      <vt:lpstr>LES PROTECTIONS HYGIÉNIQUES RÉUTILISABLES</vt:lpstr>
      <vt:lpstr>LES PROTECTIONS HYGIÉNIQUES</vt:lpstr>
      <vt:lpstr>LES SERVIETTES  JETABLES VS réutilisables</vt:lpstr>
      <vt:lpstr>Présentation PowerPoint</vt:lpstr>
      <vt:lpstr>Présentation PowerPoint</vt:lpstr>
      <vt:lpstr>Présentation PowerPoint</vt:lpstr>
      <vt:lpstr>Présentation PowerPoint</vt:lpstr>
      <vt:lpstr>LES TAMPONS JETABLES  VS LA COUPE MENSTRUELLE</vt:lpstr>
      <vt:lpstr>Présentation PowerPoint</vt:lpstr>
      <vt:lpstr>Présentation PowerPoint</vt:lpstr>
      <vt:lpstr>Présentation PowerPoint</vt:lpstr>
      <vt:lpstr>Présentation PowerPoint</vt:lpstr>
      <vt:lpstr>Présentation PowerPoint</vt:lpstr>
      <vt:lpstr>Présentation PowerPoint</vt:lpstr>
    </vt:vector>
  </TitlesOfParts>
  <Company>CALITOM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CHOTARD Laurina</dc:creator>
  <cp:lastModifiedBy>CHOTARD Laurina</cp:lastModifiedBy>
  <cp:revision>70</cp:revision>
  <cp:lastPrinted>2022-12-23T12:47:30Z</cp:lastPrinted>
  <dcterms:created xsi:type="dcterms:W3CDTF">2022-12-22T11:27:20Z</dcterms:created>
  <dcterms:modified xsi:type="dcterms:W3CDTF">2023-03-28T09:46:53Z</dcterms:modified>
</cp:coreProperties>
</file>